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341" r:id="rId3"/>
    <p:sldId id="359" r:id="rId4"/>
    <p:sldId id="340" r:id="rId5"/>
    <p:sldId id="343" r:id="rId6"/>
    <p:sldId id="353" r:id="rId7"/>
    <p:sldId id="346" r:id="rId8"/>
    <p:sldId id="345" r:id="rId9"/>
    <p:sldId id="347" r:id="rId10"/>
    <p:sldId id="348" r:id="rId11"/>
    <p:sldId id="349" r:id="rId12"/>
    <p:sldId id="350" r:id="rId13"/>
    <p:sldId id="356" r:id="rId14"/>
    <p:sldId id="351" r:id="rId15"/>
    <p:sldId id="360" r:id="rId16"/>
    <p:sldId id="361" r:id="rId17"/>
    <p:sldId id="344" r:id="rId18"/>
    <p:sldId id="327" r:id="rId19"/>
    <p:sldId id="328" r:id="rId20"/>
    <p:sldId id="329" r:id="rId21"/>
    <p:sldId id="330" r:id="rId22"/>
    <p:sldId id="358" r:id="rId23"/>
    <p:sldId id="331" r:id="rId24"/>
    <p:sldId id="337" r:id="rId25"/>
    <p:sldId id="320" r:id="rId26"/>
    <p:sldId id="336" r:id="rId27"/>
    <p:sldId id="277" r:id="rId28"/>
    <p:sldId id="280" r:id="rId29"/>
    <p:sldId id="325" r:id="rId30"/>
    <p:sldId id="313" r:id="rId31"/>
    <p:sldId id="332" r:id="rId32"/>
    <p:sldId id="291" r:id="rId33"/>
    <p:sldId id="338" r:id="rId34"/>
    <p:sldId id="294" r:id="rId35"/>
    <p:sldId id="333" r:id="rId36"/>
    <p:sldId id="318" r:id="rId37"/>
    <p:sldId id="334" r:id="rId38"/>
    <p:sldId id="322" r:id="rId39"/>
    <p:sldId id="339" r:id="rId40"/>
    <p:sldId id="342" r:id="rId41"/>
    <p:sldId id="257" r:id="rId42"/>
    <p:sldId id="355" r:id="rId43"/>
    <p:sldId id="354" r:id="rId44"/>
    <p:sldId id="352" r:id="rId45"/>
    <p:sldId id="256" r:id="rId46"/>
    <p:sldId id="357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 Zou" initials="YZ" lastIdx="11" clrIdx="0">
    <p:extLst>
      <p:ext uri="{19B8F6BF-5375-455C-9EA6-DF929625EA0E}">
        <p15:presenceInfo xmlns:p15="http://schemas.microsoft.com/office/powerpoint/2012/main" userId="S::zouy@queensu.ca::86292efb-85cf-45ba-a150-b648d57276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0" autoAdjust="0"/>
    <p:restoredTop sz="96264" autoAdjust="0"/>
  </p:normalViewPr>
  <p:slideViewPr>
    <p:cSldViewPr snapToGrid="0">
      <p:cViewPr varScale="1">
        <p:scale>
          <a:sx n="121" d="100"/>
          <a:sy n="121" d="100"/>
        </p:scale>
        <p:origin x="50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5B7B4-1140-426D-80C7-5C3DF0ADCEB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E2420-440E-4D53-B736-BE728748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20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9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91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6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66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61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0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1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51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6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9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13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8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0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20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5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E2420-440E-4D53-B736-BE72874883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ED85-7FAF-4B3B-8A50-13503941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902C7-D401-414F-A868-061647924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41F6-4705-4B5C-A526-FE78BB29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71D37-BE42-4C51-8961-B9AA167182C2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FD888-0A72-46D3-8BC2-02EA732A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50D8-C606-4CF6-AB78-F8B9B5F5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360-1545-4954-9D99-81753E8E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9B9C2-58E1-40D2-AC25-FCB2CE335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BB03-58A4-4C66-88CC-99F2C251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D857-EF9C-4377-A29A-72B4A929BFB1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E3DB-5069-420F-82BC-8F0C3516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C249-1A1A-4DFF-A7BA-7BE42151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F70A8-2EBC-498A-850F-60FD86F5A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8EC24-A986-44C3-81DC-A20636318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0206-04D5-4965-BD4A-4C4F048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B2E4-01B2-4784-B916-33CF5F6788E5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2CA3-AE94-4549-A9F2-0DD4E08C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4BCA4-66D7-4D46-BE52-5B5FFE9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52821" y="2756009"/>
            <a:ext cx="6054713" cy="204368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spcBef>
                <a:spcPts val="267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571486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2pPr>
            <a:lvl3pPr marL="761981" indent="-304792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3pPr>
            <a:lvl4pPr marL="1028674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4pPr>
            <a:lvl5pPr marL="1257269" indent="-342891">
              <a:spcBef>
                <a:spcPts val="267"/>
              </a:spcBef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Click to edit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252817" y="764987"/>
            <a:ext cx="6054715" cy="1991021"/>
          </a:xfrm>
          <a:prstGeom prst="rect">
            <a:avLst/>
          </a:prstGeom>
        </p:spPr>
        <p:txBody>
          <a:bodyPr lIns="36000" tIns="36000" rIns="36000" bIns="36000"/>
          <a:lstStyle>
            <a:lvl1pPr>
              <a:lnSpc>
                <a:spcPts val="3200"/>
              </a:lnSpc>
              <a:defRPr sz="3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43234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21107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5045" y="6274244"/>
            <a:ext cx="165110" cy="1642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86703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164106" y="1470209"/>
            <a:ext cx="10257571" cy="461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86331" y="-56745"/>
            <a:ext cx="9569472" cy="10676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10743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39835" y="1468967"/>
            <a:ext cx="6320368" cy="46185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67"/>
              </a:spcBef>
            </a:lvl1pPr>
            <a:lvl2pPr marL="595976" indent="-367383">
              <a:spcBef>
                <a:spcPts val="667"/>
              </a:spcBef>
            </a:lvl2pPr>
            <a:lvl3pPr marL="849064" indent="-391876">
              <a:spcBef>
                <a:spcPts val="667"/>
              </a:spcBef>
            </a:lvl3pPr>
            <a:lvl4pPr marL="1234408" indent="-548625">
              <a:spcBef>
                <a:spcPts val="667"/>
              </a:spcBef>
            </a:lvl4pPr>
            <a:lvl5pPr marL="1572727" indent="-658350">
              <a:spcBef>
                <a:spcPts val="66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326218" y="1468967"/>
            <a:ext cx="3031068" cy="4618567"/>
          </a:xfrm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Arial"/>
              <a:defRPr/>
            </a:lvl1pPr>
          </a:lstStyle>
          <a:p>
            <a:pPr marL="285750" indent="-285750">
              <a:buFont typeface="Arial"/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82822258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303867" y="151540"/>
            <a:ext cx="9569472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10283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9204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2326338" y="151540"/>
            <a:ext cx="9569473" cy="10676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2628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6E72-96D9-494A-B67E-3B3BD9C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5E28C-1CFC-454F-9892-2B24CFF2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1507-AF15-417A-AC68-C796CE31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6BE7-9C3B-4806-9271-F8E78CB16BCD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DF90-ABCD-4AAB-9095-5FA2784F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92B5-A153-4D53-BE71-7F82ADA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6468-3228-4CD8-BE97-05AD2C9D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F1E4-F487-47D2-B5DD-9CD57A8B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5D573-BC99-4E14-8A91-E0534530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076C-C7C2-43D5-83A0-702B2B503D3A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F1EC0-59A1-494F-878D-734B0EA3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D768-A089-4E90-8E35-C7BE239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2891-BCDC-4890-A85E-64737DD8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3852-EAE7-4399-8D33-4190D147D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1A088-5692-4342-A3F4-AC674AC2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6B4C9-889E-47A2-B90D-29F40735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4593-7B6D-421D-8A6C-EEBB90132B40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2487-42DC-4322-928E-26EE651F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156D-7885-484F-A6D8-0CBECECA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9B3A-5B33-4735-BF82-BF0CAFE7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78CA0-1D26-4DD8-8180-33DADA6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143B0-A342-4F89-9D7D-D9CFF1BE5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DE674-5156-4284-ACCC-C7F06745C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F39AF-AB8A-4434-A4A8-5BF001D8F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92156-8048-4ECC-B71B-95DDC2CF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1ECA-9016-46A2-BCCF-52CCF30F3C3F}" type="datetime1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0FEA0-DFB6-48F0-A3BE-554084C3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E55DF-FE99-4556-B9F0-71C7002C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4AB6-D7FC-448C-ACFA-1DA8DA66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AAD00-8943-4EF0-9147-E69EC149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822E-6754-4396-A549-C203647D2807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1A657-AE01-4D0E-ABF5-2268CDA7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B69B5-5DCC-46C1-9E3E-DFB05671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5842A3-5934-4906-A37C-6E398EFC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82E4-F2CD-41BB-9139-5029F2805B89}" type="datetime1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93DE7-7ABF-49A1-9DED-3C4A6C29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DE9F6-9A27-4672-97F9-95BECCD6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31F-BA84-4932-90BF-B7661FF9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16A5-1666-44AC-9E60-591FD7C0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F2D1F-8293-43BF-8E5E-8665D9DBC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19511-D1FA-4197-B45D-1C0D5765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C19A-62F3-4FAE-88A7-622836A2CC7E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0C7B-94DF-465E-9EE3-E6682E17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65E8F-637E-4FB1-A31A-8AFC6B43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0A-63C7-49F9-871A-ECA6B684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15C03-9B82-4BBB-AE1E-70C188B18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7D5E9-1616-4A57-B167-ABFD82D53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66080-729A-4393-B0D1-A61E0153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B8D4-8067-4C4E-A4D8-A060ACCA2426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10CD-88BD-4E43-BC5D-D314C9A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8E3E5-CF4D-4548-998E-438F92A9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88819-1E02-4CC0-AFB6-3235F3F6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3025-E051-4358-996E-C938FB30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FDD9-2E77-4491-8741-5FCE06DE3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DBF34-CBA6-4FE1-B1DA-75020C6AFCC8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43488-0D64-4B1D-A2AD-BD5726A09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655D-E09D-4D7C-918E-9CB029EB2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98442-DCDF-4622-933A-F9895919A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>
          <a:xfrm>
            <a:off x="4" y="2155985"/>
            <a:ext cx="929897" cy="4702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0">
                <a:srgbClr val="FFFFFF">
                  <a:alpha val="32000"/>
                </a:srgbClr>
              </a:gs>
              <a:gs pos="58000">
                <a:srgbClr val="ADCCE5"/>
              </a:gs>
              <a:gs pos="99000">
                <a:srgbClr val="588CC9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3" name="Freeform 13"/>
          <p:cNvSpPr/>
          <p:nvPr/>
        </p:nvSpPr>
        <p:spPr>
          <a:xfrm>
            <a:off x="-3" y="1322522"/>
            <a:ext cx="564781" cy="553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6"/>
                </a:moveTo>
                <a:lnTo>
                  <a:pt x="0" y="21600"/>
                </a:lnTo>
                <a:lnTo>
                  <a:pt x="9874" y="21600"/>
                </a:lnTo>
                <a:lnTo>
                  <a:pt x="21600" y="0"/>
                </a:lnTo>
                <a:lnTo>
                  <a:pt x="0" y="1996"/>
                </a:lnTo>
                <a:close/>
              </a:path>
            </a:pathLst>
          </a:custGeom>
          <a:gradFill>
            <a:gsLst>
              <a:gs pos="11000">
                <a:srgbClr val="FFFFFF">
                  <a:alpha val="30000"/>
                </a:srgbClr>
              </a:gs>
              <a:gs pos="58000">
                <a:schemeClr val="accent6">
                  <a:alpha val="62000"/>
                </a:schemeClr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121917" tIns="121917" rIns="121917" bIns="121917"/>
          <a:lstStyle/>
          <a:p>
            <a:pPr defTabSz="2438339">
              <a:defRPr sz="4800">
                <a:latin typeface="+mj-lt"/>
                <a:ea typeface="+mj-ea"/>
                <a:cs typeface="+mj-cs"/>
                <a:sym typeface="Arial"/>
              </a:defRPr>
            </a:pPr>
            <a:endParaRPr sz="64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63111" y="6543245"/>
            <a:ext cx="169335" cy="1693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67" b="1">
                <a:solidFill>
                  <a:schemeClr val="accent3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141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803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txStyles>
    <p:titleStyle>
      <a:lvl1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67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89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585772" marR="0" indent="-357178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824573" marR="0" indent="-367384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175625" marR="0" indent="-489842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600160" marR="0" indent="-685783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485863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714457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943051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2171646" marR="0" indent="-342891" algn="l" defTabSz="914377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58BB3B"/>
        </a:buClr>
        <a:buSzPct val="100000"/>
        <a:buFont typeface="Times Roman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4.svg"/><Relationship Id="rId3" Type="http://schemas.openxmlformats.org/officeDocument/2006/relationships/image" Target="../media/image49.jpg"/><Relationship Id="rId7" Type="http://schemas.openxmlformats.org/officeDocument/2006/relationships/image" Target="../media/image53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6.svg"/><Relationship Id="rId5" Type="http://schemas.openxmlformats.org/officeDocument/2006/relationships/image" Target="../media/image51.svg"/><Relationship Id="rId10" Type="http://schemas.openxmlformats.org/officeDocument/2006/relationships/image" Target="../media/image35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4.svg"/><Relationship Id="rId3" Type="http://schemas.openxmlformats.org/officeDocument/2006/relationships/image" Target="../media/image49.jpg"/><Relationship Id="rId7" Type="http://schemas.openxmlformats.org/officeDocument/2006/relationships/image" Target="../media/image53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6.svg"/><Relationship Id="rId5" Type="http://schemas.openxmlformats.org/officeDocument/2006/relationships/image" Target="../media/image51.svg"/><Relationship Id="rId10" Type="http://schemas.openxmlformats.org/officeDocument/2006/relationships/image" Target="../media/image35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2A3D9-4661-454C-8382-3918C768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211943"/>
            <a:ext cx="3752666" cy="27592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200" b="1" kern="1200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</a:rPr>
              <a:t>Augmenting The Readability and  Traceability of Software Documentation</a:t>
            </a:r>
            <a:endParaRPr lang="en-US" sz="4200" kern="120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8083E6-CFC9-4358-AE6C-5E595E53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11" y="4562860"/>
            <a:ext cx="4007975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kern="1200" dirty="0">
                <a:solidFill>
                  <a:schemeClr val="tx1"/>
                </a:solidFill>
              </a:rPr>
              <a:t>From Bulge Bracket Investment Banking to Software Engineering Research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8FEEC4-A857-4F1C-9DD8-4C07B049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CA71D-30A2-4CDC-8433-293CD8481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2"/>
          <a:stretch/>
        </p:blipFill>
        <p:spPr>
          <a:xfrm>
            <a:off x="6487712" y="418951"/>
            <a:ext cx="3121151" cy="2759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2C87F-2F36-4DD1-8D2A-9AAEAFA47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406" y="3483865"/>
            <a:ext cx="5689918" cy="268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1AC0-7FE7-4B52-B2BA-EB1E32A0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5" y="1601972"/>
            <a:ext cx="3962401" cy="4061638"/>
          </a:xfrm>
        </p:spPr>
        <p:txBody>
          <a:bodyPr>
            <a:noAutofit/>
          </a:bodyPr>
          <a:lstStyle/>
          <a:p>
            <a:r>
              <a:rPr lang="en-US" sz="2400" dirty="0"/>
              <a:t>We collected data of the studied </a:t>
            </a:r>
            <a:r>
              <a:rPr lang="en-US" sz="2400" dirty="0">
                <a:solidFill>
                  <a:srgbClr val="C00000"/>
                </a:solidFill>
              </a:rPr>
              <a:t>2,232</a:t>
            </a:r>
            <a:r>
              <a:rPr lang="en-US" sz="2400" dirty="0"/>
              <a:t> apps over the period of three years:</a:t>
            </a:r>
            <a:br>
              <a:rPr lang="en-US" sz="2400" dirty="0"/>
            </a:br>
            <a:r>
              <a:rPr lang="en-US" sz="2400" dirty="0"/>
              <a:t>from April 2016 to April 2019.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 collect </a:t>
            </a:r>
            <a:r>
              <a:rPr lang="en-US" sz="2400" dirty="0">
                <a:solidFill>
                  <a:srgbClr val="C00000"/>
                </a:solidFill>
              </a:rPr>
              <a:t>69,851</a:t>
            </a:r>
            <a:r>
              <a:rPr lang="en-US" sz="2400" dirty="0"/>
              <a:t> releases,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67,697,919</a:t>
            </a:r>
            <a:r>
              <a:rPr lang="en-US" sz="2400" dirty="0"/>
              <a:t> user reviews and </a:t>
            </a:r>
            <a:r>
              <a:rPr lang="en-US" sz="2400" dirty="0">
                <a:solidFill>
                  <a:srgbClr val="C00000"/>
                </a:solidFill>
              </a:rPr>
              <a:t>2,902,944</a:t>
            </a:r>
            <a:r>
              <a:rPr lang="en-US" sz="2400" dirty="0"/>
              <a:t> developer responses.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A6AE01-868A-47B1-878B-AE430FE86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4791" y="503331"/>
            <a:ext cx="7740945" cy="57060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8229F-5560-4530-BDF1-DF895A1A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D766EB7-90D9-4BAB-B878-E0434F16C315}"/>
              </a:ext>
            </a:extLst>
          </p:cNvPr>
          <p:cNvSpPr txBox="1">
            <a:spLocks/>
          </p:cNvSpPr>
          <p:nvPr/>
        </p:nvSpPr>
        <p:spPr>
          <a:xfrm>
            <a:off x="583019" y="396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Data Collection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045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0F4F9-BA6C-4F5A-91EF-4F879BC8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77" y="1499076"/>
            <a:ext cx="7106014" cy="29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 Observe 6 Release Note Patterns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22DE2-C5DA-4B5C-B3FF-A0AEB856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96" y="2003776"/>
            <a:ext cx="5410848" cy="3672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B9114-95A8-4F74-96A2-949603061FAA}"/>
              </a:ext>
            </a:extLst>
          </p:cNvPr>
          <p:cNvSpPr txBox="1"/>
          <p:nvPr/>
        </p:nvSpPr>
        <p:spPr>
          <a:xfrm>
            <a:off x="635681" y="2289532"/>
            <a:ext cx="53917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Build logistic regression model to observe if certain app attributes are correlated with release note patterns. </a:t>
            </a:r>
          </a:p>
          <a:p>
            <a:pPr marL="342900" indent="-342900" algn="l">
              <a:buFont typeface="+mj-lt"/>
              <a:buAutoNum type="arabicPeriod"/>
            </a:pPr>
            <a:endParaRPr lang="en-US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Identify the attributes that are most contributing to each release notes pattern using Wald statistics (</a:t>
            </a:r>
            <a:r>
              <a:rPr lang="el-GR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to estimate the relative contribution.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The larger the </a:t>
            </a:r>
            <a:r>
              <a:rPr lang="el-GR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value, the larger the impact that a particular attribute has on the performance of the model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62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EBF1-1DD2-4615-A92F-403CD06B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529"/>
            <a:ext cx="9936126" cy="286111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identify six patterns of release notes. App developers tend to repeat the words </a:t>
            </a:r>
            <a:r>
              <a:rPr lang="en-US" sz="2400" i="1" dirty="0"/>
              <a:t>bug</a:t>
            </a:r>
            <a:r>
              <a:rPr lang="en-US" sz="2400" dirty="0"/>
              <a:t> and </a:t>
            </a:r>
            <a:r>
              <a:rPr lang="en-US" sz="2400" i="1" dirty="0"/>
              <a:t>improvements </a:t>
            </a:r>
            <a:r>
              <a:rPr lang="en-US" sz="2400" dirty="0"/>
              <a:t>or use the keyword </a:t>
            </a:r>
            <a:r>
              <a:rPr lang="en-US" sz="2400" i="1" dirty="0"/>
              <a:t>emergency </a:t>
            </a:r>
            <a:r>
              <a:rPr lang="en-US" sz="2400" dirty="0"/>
              <a:t>to address user reviews and use the keyword emergency.</a:t>
            </a:r>
          </a:p>
          <a:p>
            <a:r>
              <a:rPr lang="en-US" sz="2400" dirty="0"/>
              <a:t>We observe that apps with long and updating release notes have high perceived quality releases, an increase in user ratings, and informative release notes. </a:t>
            </a:r>
          </a:p>
          <a:p>
            <a:pPr algn="l"/>
            <a:r>
              <a:rPr lang="en-US" sz="2400" b="0" i="0" u="none" strike="noStrike" baseline="0" dirty="0"/>
              <a:t>Our approach can help store owners notify users with apps that have descriptive release notes and high perceived quality in their deployed releases</a:t>
            </a:r>
          </a:p>
          <a:p>
            <a:pPr algn="l"/>
            <a:r>
              <a:rPr lang="en-US" sz="2400" b="0" i="0" u="none" strike="noStrike" baseline="0" dirty="0"/>
              <a:t>Our</a:t>
            </a:r>
            <a:r>
              <a:rPr lang="en-US" sz="2400" dirty="0"/>
              <a:t> </a:t>
            </a:r>
            <a:r>
              <a:rPr lang="en-US" sz="2400" b="0" i="0" u="none" strike="noStrike" baseline="0" dirty="0"/>
              <a:t>work shows potential directions for developers to improve the release notes mechanisms in app stores.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CAED-0426-4CAD-9709-CF6DC056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1148D6-338A-40FF-BEEB-8F0DDAA99021}"/>
              </a:ext>
            </a:extLst>
          </p:cNvPr>
          <p:cNvSpPr txBox="1">
            <a:spLocks/>
          </p:cNvSpPr>
          <p:nvPr/>
        </p:nvSpPr>
        <p:spPr>
          <a:xfrm>
            <a:off x="994884" y="330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Contributions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0A033-CCA9-46BB-8DE4-5AE69D0D2D09}"/>
              </a:ext>
            </a:extLst>
          </p:cNvPr>
          <p:cNvSpPr txBox="1"/>
          <p:nvPr/>
        </p:nvSpPr>
        <p:spPr>
          <a:xfrm>
            <a:off x="1054101" y="4302642"/>
            <a:ext cx="2712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To appear at EMSE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32CFB-BE23-421D-95A4-1DA430D9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66" y="4025524"/>
            <a:ext cx="819264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77" y="307927"/>
            <a:ext cx="485877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VP: Try </a:t>
            </a:r>
            <a:r>
              <a:rPr lang="en-US" b="1" dirty="0" err="1">
                <a:solidFill>
                  <a:srgbClr val="C00000"/>
                </a:solidFill>
              </a:rPr>
              <a:t>Compooters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Me: </a:t>
            </a:r>
            <a:r>
              <a:rPr lang="en-US" b="1" dirty="0" err="1">
                <a:solidFill>
                  <a:srgbClr val="C00000"/>
                </a:solidFill>
              </a:rPr>
              <a:t>Aight</a:t>
            </a:r>
            <a:r>
              <a:rPr lang="en-US" b="1" dirty="0">
                <a:solidFill>
                  <a:srgbClr val="C00000"/>
                </a:solidFill>
              </a:rPr>
              <a:t> bet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quarterly earning reports.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release documentation?</a:t>
            </a:r>
          </a:p>
          <a:p>
            <a:pPr mar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to predict, analyze, and justify 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 and accountants audit clients’ financial health through tracing financial documents with SEC regulations.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correspond with any software characteristics?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6" y="4524654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Observations and Questions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0D0CA0-49E7-43EE-841A-3D9F728B3FD4}"/>
              </a:ext>
            </a:extLst>
          </p:cNvPr>
          <p:cNvSpPr txBox="1">
            <a:spLocks/>
          </p:cNvSpPr>
          <p:nvPr/>
        </p:nvSpPr>
        <p:spPr>
          <a:xfrm>
            <a:off x="6434746" y="2550232"/>
            <a:ext cx="1046709" cy="46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Yes!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860940-771D-4081-9777-2E1711989123}"/>
              </a:ext>
            </a:extLst>
          </p:cNvPr>
          <p:cNvSpPr txBox="1">
            <a:spLocks/>
          </p:cNvSpPr>
          <p:nvPr/>
        </p:nvSpPr>
        <p:spPr>
          <a:xfrm>
            <a:off x="6340053" y="4389629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Also yes! Even how users perceive apps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615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1EE4B1-6B53-4750-95C9-7614309A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188" y="907626"/>
            <a:ext cx="9674174" cy="52151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2E75-D6D7-4473-9A3A-01DFFB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18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59211-2108-4852-BEAF-BF21A1C7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60" y="516541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Can Requirements Tracing be Automated?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4C5F1-33BF-43A6-A286-B0D5CD44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45" y="2776737"/>
            <a:ext cx="6076946" cy="2126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B152B-713C-40CA-B8B5-29688B700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45" y="2265406"/>
            <a:ext cx="3046606" cy="29162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E5A7F4-0A9D-4F7E-B791-C9A79110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1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285A-A906-4743-8BE3-5A056EDF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CA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 Driven Development (BDD) is a New Style of Testing Strategy Based on Test Driven Development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75B966-219F-40A9-AE5A-40567980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49" y="2152994"/>
            <a:ext cx="4616167" cy="9113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Testing Strategies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960BD4B-5011-497E-9B1F-B121AC2A652E}"/>
              </a:ext>
            </a:extLst>
          </p:cNvPr>
          <p:cNvSpPr/>
          <p:nvPr/>
        </p:nvSpPr>
        <p:spPr>
          <a:xfrm>
            <a:off x="2224875" y="3284161"/>
            <a:ext cx="1185712" cy="1618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tests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5334721-2CC8-404C-A68D-7796FC102031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1934251" y="3491776"/>
            <a:ext cx="290624" cy="60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82A4288-CAFE-4410-8248-3F1C0B01FD42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 flipV="1">
            <a:off x="1934250" y="4093396"/>
            <a:ext cx="290625" cy="6150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FBD3BA20-82F0-4B88-B78A-90FD55F3A1FC}"/>
              </a:ext>
            </a:extLst>
          </p:cNvPr>
          <p:cNvSpPr txBox="1">
            <a:spLocks/>
          </p:cNvSpPr>
          <p:nvPr/>
        </p:nvSpPr>
        <p:spPr>
          <a:xfrm>
            <a:off x="5407074" y="2152994"/>
            <a:ext cx="5064610" cy="68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 Driven Development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08F66B-AA4A-4B46-803D-E85F7A2FED20}"/>
              </a:ext>
            </a:extLst>
          </p:cNvPr>
          <p:cNvCxnSpPr>
            <a:cxnSpLocks/>
            <a:stCxn id="10" idx="3"/>
            <a:endCxn id="56" idx="1"/>
          </p:cNvCxnSpPr>
          <p:nvPr/>
        </p:nvCxnSpPr>
        <p:spPr>
          <a:xfrm flipV="1">
            <a:off x="3410587" y="4085396"/>
            <a:ext cx="252845" cy="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16356CA-C04F-48DE-BB58-9F52E72B5DB0}"/>
              </a:ext>
            </a:extLst>
          </p:cNvPr>
          <p:cNvSpPr/>
          <p:nvPr/>
        </p:nvSpPr>
        <p:spPr>
          <a:xfrm>
            <a:off x="3663432" y="3268161"/>
            <a:ext cx="1168648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 bugs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CC4F87B6-028A-4FCF-BCA8-BD8D196971C1}"/>
              </a:ext>
            </a:extLst>
          </p:cNvPr>
          <p:cNvSpPr/>
          <p:nvPr/>
        </p:nvSpPr>
        <p:spPr>
          <a:xfrm>
            <a:off x="7129543" y="3268161"/>
            <a:ext cx="1490071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 behaviors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3E75587-9C70-4095-85A0-67E78DD8E386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8619614" y="4085396"/>
            <a:ext cx="211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B9EE3996-6B8C-4FEC-80B8-3CF4DFE65926}"/>
              </a:ext>
            </a:extLst>
          </p:cNvPr>
          <p:cNvSpPr/>
          <p:nvPr/>
        </p:nvSpPr>
        <p:spPr>
          <a:xfrm>
            <a:off x="8831149" y="3268161"/>
            <a:ext cx="1448203" cy="16344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 scenarios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F129BC-582B-466B-B7F6-E4A6FBD26A74}"/>
              </a:ext>
            </a:extLst>
          </p:cNvPr>
          <p:cNvCxnSpPr>
            <a:cxnSpLocks/>
            <a:stCxn id="70" idx="3"/>
            <a:endCxn id="64" idx="1"/>
          </p:cNvCxnSpPr>
          <p:nvPr/>
        </p:nvCxnSpPr>
        <p:spPr>
          <a:xfrm flipV="1">
            <a:off x="10279352" y="4083997"/>
            <a:ext cx="211535" cy="1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3A34358F-7C7B-4037-817D-6A69E7894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543341"/>
            <a:ext cx="914400" cy="914400"/>
          </a:xfrm>
          <a:prstGeom prst="rect">
            <a:avLst/>
          </a:prstGeom>
        </p:spPr>
      </p:pic>
      <p:pic>
        <p:nvPicPr>
          <p:cNvPr id="11" name="Graphic 10" descr="Office worker">
            <a:extLst>
              <a:ext uri="{FF2B5EF4-FFF2-40B4-BE49-F238E27FC236}">
                <a16:creationId xmlns:a16="http://schemas.microsoft.com/office/drawing/2014/main" id="{A0B270C4-E9DE-44C8-AB83-D9C9AFBB4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5667" y="5578475"/>
            <a:ext cx="914400" cy="914400"/>
          </a:xfrm>
          <a:prstGeom prst="rect">
            <a:avLst/>
          </a:prstGeom>
        </p:spPr>
      </p:pic>
      <p:pic>
        <p:nvPicPr>
          <p:cNvPr id="27" name="Graphic 26" descr="Programmer">
            <a:extLst>
              <a:ext uri="{FF2B5EF4-FFF2-40B4-BE49-F238E27FC236}">
                <a16:creationId xmlns:a16="http://schemas.microsoft.com/office/drawing/2014/main" id="{0BB7F483-C42E-4298-BC92-110B7173F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670" y="5543341"/>
            <a:ext cx="914400" cy="914400"/>
          </a:xfrm>
          <a:prstGeom prst="rect">
            <a:avLst/>
          </a:prstGeom>
        </p:spPr>
      </p:pic>
      <p:pic>
        <p:nvPicPr>
          <p:cNvPr id="28" name="Graphic 27" descr="Spider web">
            <a:extLst>
              <a:ext uri="{FF2B5EF4-FFF2-40B4-BE49-F238E27FC236}">
                <a16:creationId xmlns:a16="http://schemas.microsoft.com/office/drawing/2014/main" id="{0C3BFFA3-86EE-40DE-B6A6-36FCA227C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0641" y="5596508"/>
            <a:ext cx="914400" cy="914400"/>
          </a:xfrm>
          <a:prstGeom prst="rect">
            <a:avLst/>
          </a:prstGeom>
        </p:spPr>
      </p:pic>
      <p:pic>
        <p:nvPicPr>
          <p:cNvPr id="29" name="Graphic 28" descr="Bug under magnifying glass">
            <a:extLst>
              <a:ext uri="{FF2B5EF4-FFF2-40B4-BE49-F238E27FC236}">
                <a16:creationId xmlns:a16="http://schemas.microsoft.com/office/drawing/2014/main" id="{D9F7A239-F1F3-4D8C-A71E-FB2B10288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3250" y="5624512"/>
            <a:ext cx="914400" cy="914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CA8EB-2B6A-45D7-BDFD-8E1BEDCA4DB4}"/>
              </a:ext>
            </a:extLst>
          </p:cNvPr>
          <p:cNvCxnSpPr/>
          <p:nvPr/>
        </p:nvCxnSpPr>
        <p:spPr>
          <a:xfrm>
            <a:off x="5122704" y="1690688"/>
            <a:ext cx="0" cy="4977741"/>
          </a:xfrm>
          <a:prstGeom prst="line">
            <a:avLst/>
          </a:prstGeom>
          <a:ln w="381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ug under magnifying glass">
            <a:extLst>
              <a:ext uri="{FF2B5EF4-FFF2-40B4-BE49-F238E27FC236}">
                <a16:creationId xmlns:a16="http://schemas.microsoft.com/office/drawing/2014/main" id="{208A6F1B-F13E-4DAB-B0E9-133F5B88E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4544" y="5543341"/>
            <a:ext cx="914400" cy="914400"/>
          </a:xfrm>
          <a:prstGeom prst="rect">
            <a:avLst/>
          </a:prstGeom>
        </p:spPr>
      </p:pic>
      <p:pic>
        <p:nvPicPr>
          <p:cNvPr id="12" name="Graphic 11" descr="Classroom">
            <a:extLst>
              <a:ext uri="{FF2B5EF4-FFF2-40B4-BE49-F238E27FC236}">
                <a16:creationId xmlns:a16="http://schemas.microsoft.com/office/drawing/2014/main" id="{FC178DEF-BF4D-41D4-ACB0-75A06F4AAF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41647" y="5578475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: Slight curve">
            <a:extLst>
              <a:ext uri="{FF2B5EF4-FFF2-40B4-BE49-F238E27FC236}">
                <a16:creationId xmlns:a16="http://schemas.microsoft.com/office/drawing/2014/main" id="{8436EE74-1555-4E98-B918-D46BA4475F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34029" y="5763112"/>
            <a:ext cx="719191" cy="639617"/>
          </a:xfrm>
          <a:prstGeom prst="rect">
            <a:avLst/>
          </a:prstGeom>
        </p:spPr>
      </p:pic>
      <p:pic>
        <p:nvPicPr>
          <p:cNvPr id="36" name="Graphic 35" descr="Line arrow: Slight curve">
            <a:extLst>
              <a:ext uri="{FF2B5EF4-FFF2-40B4-BE49-F238E27FC236}">
                <a16:creationId xmlns:a16="http://schemas.microsoft.com/office/drawing/2014/main" id="{38AAF34E-0CD1-4339-8E37-9B53A425DE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90223" y="5761903"/>
            <a:ext cx="719191" cy="639617"/>
          </a:xfrm>
          <a:prstGeom prst="rect">
            <a:avLst/>
          </a:prstGeom>
        </p:spPr>
      </p:pic>
      <p:pic>
        <p:nvPicPr>
          <p:cNvPr id="40" name="Graphic 39" descr="Line arrow: Slight curve">
            <a:extLst>
              <a:ext uri="{FF2B5EF4-FFF2-40B4-BE49-F238E27FC236}">
                <a16:creationId xmlns:a16="http://schemas.microsoft.com/office/drawing/2014/main" id="{5FBD6217-620F-479B-BD7E-FEEF85E5C2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5048" y="5778349"/>
            <a:ext cx="719191" cy="639617"/>
          </a:xfrm>
          <a:prstGeom prst="rect">
            <a:avLst/>
          </a:prstGeom>
        </p:spPr>
      </p:pic>
      <p:pic>
        <p:nvPicPr>
          <p:cNvPr id="41" name="Graphic 40" descr="Line arrow: Slight curve">
            <a:extLst>
              <a:ext uri="{FF2B5EF4-FFF2-40B4-BE49-F238E27FC236}">
                <a16:creationId xmlns:a16="http://schemas.microsoft.com/office/drawing/2014/main" id="{DD83B43D-6536-4AF0-B653-A7BF2F35FC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1799" y="5721895"/>
            <a:ext cx="719191" cy="639617"/>
          </a:xfrm>
          <a:prstGeom prst="rect">
            <a:avLst/>
          </a:prstGeom>
        </p:spPr>
      </p:pic>
      <p:sp>
        <p:nvSpPr>
          <p:cNvPr id="42" name="Flowchart: Multidocument 41">
            <a:extLst>
              <a:ext uri="{FF2B5EF4-FFF2-40B4-BE49-F238E27FC236}">
                <a16:creationId xmlns:a16="http://schemas.microsoft.com/office/drawing/2014/main" id="{5E4841CF-2BD0-435A-82AF-00FB2EB4C190}"/>
              </a:ext>
            </a:extLst>
          </p:cNvPr>
          <p:cNvSpPr/>
          <p:nvPr/>
        </p:nvSpPr>
        <p:spPr>
          <a:xfrm>
            <a:off x="392544" y="2990101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suites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A92C4BD9-8417-493A-A602-C071EF3DA53D}"/>
              </a:ext>
            </a:extLst>
          </p:cNvPr>
          <p:cNvSpPr/>
          <p:nvPr/>
        </p:nvSpPr>
        <p:spPr>
          <a:xfrm>
            <a:off x="392543" y="4206809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18B8C52-219A-4340-9414-7AB912565C52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834822" y="3491776"/>
            <a:ext cx="284131" cy="574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F2642C7-41C2-462D-A1D3-7B04702AAA5E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824232" y="4071198"/>
            <a:ext cx="304359" cy="6487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Multidocument 50">
            <a:extLst>
              <a:ext uri="{FF2B5EF4-FFF2-40B4-BE49-F238E27FC236}">
                <a16:creationId xmlns:a16="http://schemas.microsoft.com/office/drawing/2014/main" id="{30A3401D-7002-44FA-B6A4-62B19AA0D4A9}"/>
              </a:ext>
            </a:extLst>
          </p:cNvPr>
          <p:cNvSpPr/>
          <p:nvPr/>
        </p:nvSpPr>
        <p:spPr>
          <a:xfrm>
            <a:off x="5293115" y="2990101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Files</a:t>
            </a:r>
          </a:p>
        </p:txBody>
      </p:sp>
      <p:sp>
        <p:nvSpPr>
          <p:cNvPr id="52" name="Flowchart: Multidocument 51">
            <a:extLst>
              <a:ext uri="{FF2B5EF4-FFF2-40B4-BE49-F238E27FC236}">
                <a16:creationId xmlns:a16="http://schemas.microsoft.com/office/drawing/2014/main" id="{E4E9E4E5-C7ED-44E2-8E45-1C0D95EB62EE}"/>
              </a:ext>
            </a:extLst>
          </p:cNvPr>
          <p:cNvSpPr/>
          <p:nvPr/>
        </p:nvSpPr>
        <p:spPr>
          <a:xfrm>
            <a:off x="5282525" y="4218277"/>
            <a:ext cx="1541707" cy="1003349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def. files</a:t>
            </a:r>
          </a:p>
        </p:txBody>
      </p:sp>
      <p:sp>
        <p:nvSpPr>
          <p:cNvPr id="64" name="Flowchart: Multidocument 63">
            <a:extLst>
              <a:ext uri="{FF2B5EF4-FFF2-40B4-BE49-F238E27FC236}">
                <a16:creationId xmlns:a16="http://schemas.microsoft.com/office/drawing/2014/main" id="{D36EC797-42F7-482C-A793-EDB5E07EAA89}"/>
              </a:ext>
            </a:extLst>
          </p:cNvPr>
          <p:cNvSpPr/>
          <p:nvPr/>
        </p:nvSpPr>
        <p:spPr>
          <a:xfrm>
            <a:off x="10490887" y="3536350"/>
            <a:ext cx="1426119" cy="1095293"/>
          </a:xfrm>
          <a:prstGeom prst="flowChartMulti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suites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E0FDA-A2F9-4918-83FD-8CF8A838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68" grpId="0" animBg="1"/>
      <p:bldP spid="70" grpId="0" animBg="1"/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5654-E7C0-41E4-8868-67DC4BE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72514" cy="621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</a:t>
            </a:r>
          </a:p>
        </p:txBody>
      </p:sp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A4080E-6C67-41C3-8194-37ECA9B1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6" y="2972652"/>
            <a:ext cx="4524632" cy="26630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BB2D-F12A-4658-9599-355B6D01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9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5654-E7C0-41E4-8868-67DC4BE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72514" cy="621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9AEB90-ACC7-483B-BFA4-EA83FB54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6" y="2972652"/>
            <a:ext cx="4524632" cy="2663016"/>
          </a:xfrm>
          <a:prstGeom prst="rect">
            <a:avLst/>
          </a:prstGeom>
        </p:spPr>
      </p:pic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83DA5-3EBB-4008-9EDE-363EFD249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58" y="2581575"/>
            <a:ext cx="5455917" cy="35720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B4D5D7-9E3D-4838-BF43-8CBE0737C7ED}"/>
              </a:ext>
            </a:extLst>
          </p:cNvPr>
          <p:cNvSpPr txBox="1">
            <a:spLocks/>
          </p:cNvSpPr>
          <p:nvPr/>
        </p:nvSpPr>
        <p:spPr>
          <a:xfrm>
            <a:off x="6379758" y="1825625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6D6F2-EF6F-4F74-881A-6934FB36587B}"/>
              </a:ext>
            </a:extLst>
          </p:cNvPr>
          <p:cNvCxnSpPr>
            <a:cxnSpLocks/>
          </p:cNvCxnSpPr>
          <p:nvPr/>
        </p:nvCxnSpPr>
        <p:spPr>
          <a:xfrm>
            <a:off x="5249178" y="5066977"/>
            <a:ext cx="1202422" cy="5686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E3649-9BB8-4518-86AF-299B3822E885}"/>
              </a:ext>
            </a:extLst>
          </p:cNvPr>
          <p:cNvCxnSpPr>
            <a:cxnSpLocks/>
          </p:cNvCxnSpPr>
          <p:nvPr/>
        </p:nvCxnSpPr>
        <p:spPr>
          <a:xfrm flipV="1">
            <a:off x="2102603" y="2777113"/>
            <a:ext cx="4348997" cy="40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FFD723-D738-4A94-9E59-0E0F58F51E5B}"/>
              </a:ext>
            </a:extLst>
          </p:cNvPr>
          <p:cNvCxnSpPr>
            <a:cxnSpLocks/>
          </p:cNvCxnSpPr>
          <p:nvPr/>
        </p:nvCxnSpPr>
        <p:spPr>
          <a:xfrm flipV="1">
            <a:off x="5090883" y="3107589"/>
            <a:ext cx="1360717" cy="10685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50224-C9EC-45FF-8CD0-20B8C99A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5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B654-7313-4A4C-B5D8-AFCA46F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</a:rPr>
              <a:t>IPO: Initial Public Offering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BEFA-5C60-44B7-99FF-89E12FC5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48"/>
            <a:ext cx="8559800" cy="1273175"/>
          </a:xfrm>
        </p:spPr>
        <p:txBody>
          <a:bodyPr/>
          <a:lstStyle/>
          <a:p>
            <a:r>
              <a:rPr lang="en-US" dirty="0"/>
              <a:t>Offering shares of a private corporation to the public</a:t>
            </a:r>
          </a:p>
          <a:p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9A6F-9065-4477-AF08-56FC9AC9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5F2E1-AEE8-429B-949C-321D4BBF9C0F}"/>
              </a:ext>
            </a:extLst>
          </p:cNvPr>
          <p:cNvSpPr txBox="1"/>
          <p:nvPr/>
        </p:nvSpPr>
        <p:spPr>
          <a:xfrm>
            <a:off x="599741" y="2813111"/>
            <a:ext cx="3102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Raise capital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4188-8E21-4C8F-A629-250450A70885}"/>
              </a:ext>
            </a:extLst>
          </p:cNvPr>
          <p:cNvSpPr txBox="1"/>
          <p:nvPr/>
        </p:nvSpPr>
        <p:spPr>
          <a:xfrm>
            <a:off x="599741" y="3337261"/>
            <a:ext cx="297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36989-356C-44FD-A607-DD205D6C0639}"/>
              </a:ext>
            </a:extLst>
          </p:cNvPr>
          <p:cNvSpPr txBox="1"/>
          <p:nvPr/>
        </p:nvSpPr>
        <p:spPr>
          <a:xfrm>
            <a:off x="599741" y="3899018"/>
            <a:ext cx="262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Prestige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95C86-5656-48E3-9BB2-DD646397B6AD}"/>
              </a:ext>
            </a:extLst>
          </p:cNvPr>
          <p:cNvSpPr txBox="1"/>
          <p:nvPr/>
        </p:nvSpPr>
        <p:spPr>
          <a:xfrm>
            <a:off x="599741" y="4465221"/>
            <a:ext cx="2465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Memes</a:t>
            </a:r>
          </a:p>
        </p:txBody>
      </p:sp>
      <p:pic>
        <p:nvPicPr>
          <p:cNvPr id="14" name="Graphic 13" descr="Money with solid fill">
            <a:extLst>
              <a:ext uri="{FF2B5EF4-FFF2-40B4-BE49-F238E27FC236}">
                <a16:creationId xmlns:a16="http://schemas.microsoft.com/office/drawing/2014/main" id="{9F305473-25F1-420B-A804-5B392DB01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8280" y="1819342"/>
            <a:ext cx="1615440" cy="1615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D6C91-54A7-4D3B-832A-B472232C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819342"/>
            <a:ext cx="2089122" cy="17020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63D89-A10A-4E8D-825D-7111C7902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871" y="4417243"/>
            <a:ext cx="4041786" cy="1608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D44EAD-1F4C-4254-9E67-E755B0D4A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199" y="3883146"/>
            <a:ext cx="3703602" cy="25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245-4764-4039-9657-34C2A559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Linkage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83DA5-3EBB-4008-9EDE-363EFD249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9" y="2843560"/>
            <a:ext cx="4635216" cy="30251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B4D5D7-9E3D-4838-BF43-8CBE0737C7ED}"/>
              </a:ext>
            </a:extLst>
          </p:cNvPr>
          <p:cNvSpPr txBox="1">
            <a:spLocks/>
          </p:cNvSpPr>
          <p:nvPr/>
        </p:nvSpPr>
        <p:spPr>
          <a:xfrm>
            <a:off x="838200" y="1778125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Definition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6D6F2-EF6F-4F74-881A-6934FB36587B}"/>
              </a:ext>
            </a:extLst>
          </p:cNvPr>
          <p:cNvCxnSpPr>
            <a:cxnSpLocks/>
          </p:cNvCxnSpPr>
          <p:nvPr/>
        </p:nvCxnSpPr>
        <p:spPr>
          <a:xfrm flipV="1">
            <a:off x="5259092" y="2676041"/>
            <a:ext cx="836908" cy="878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C5C68A-DE40-4440-BAFF-65120781C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6096000" y="2356963"/>
            <a:ext cx="6003073" cy="445432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F47B1B-BE96-4D0B-983C-2DE18618EFF4}"/>
              </a:ext>
            </a:extLst>
          </p:cNvPr>
          <p:cNvSpPr txBox="1">
            <a:spLocks/>
          </p:cNvSpPr>
          <p:nvPr/>
        </p:nvSpPr>
        <p:spPr>
          <a:xfrm>
            <a:off x="6480956" y="1713319"/>
            <a:ext cx="2504750" cy="62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B804B-0DDA-4353-BCF8-B6D22920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7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3925-52A8-4304-B095-1CE18C43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655411"/>
            <a:ext cx="3566886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 co-change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CB3D-1E1E-4143-8CB8-3BBA0C84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14C52-F270-4AA1-87F0-3F33E615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258" y="391886"/>
            <a:ext cx="7820468" cy="58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4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3" y="1597623"/>
            <a:ext cx="4044384" cy="32791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BDD</a:t>
            </a:r>
          </a:p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CBF50-7A9F-463E-8550-69036467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B79-3F00-4306-8326-E150750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94" y="242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1E69F-7AEA-4490-AE57-122CE98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882" y="1597624"/>
            <a:ext cx="4006793" cy="26890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Out-of-synch co-change reduces benefits of BDD</a:t>
            </a:r>
          </a:p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developers entering a project struggle to understand requirements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4A879-9792-4AE5-BDF0-75DE01B1AA00}"/>
              </a:ext>
            </a:extLst>
          </p:cNvPr>
          <p:cNvSpPr txBox="1"/>
          <p:nvPr/>
        </p:nvSpPr>
        <p:spPr>
          <a:xfrm>
            <a:off x="838200" y="4640808"/>
            <a:ext cx="10616514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code characteristics that can predict co-changes between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(BDD co-changes) to help developers reduce out-of-sync BDD co-changes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1CB2780-89B8-405E-812D-007D7C7D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798"/>
            <a:ext cx="3525856" cy="2197364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C8274334-328C-410F-8923-DF747A28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6032" y="1095787"/>
            <a:ext cx="914400" cy="914400"/>
          </a:xfrm>
          <a:prstGeom prst="rect">
            <a:avLst/>
          </a:prstGeom>
        </p:spPr>
      </p:pic>
      <p:pic>
        <p:nvPicPr>
          <p:cNvPr id="9" name="Graphic 8" descr="Group brainstorm">
            <a:extLst>
              <a:ext uri="{FF2B5EF4-FFF2-40B4-BE49-F238E27FC236}">
                <a16:creationId xmlns:a16="http://schemas.microsoft.com/office/drawing/2014/main" id="{6B363E32-9410-458B-A060-4D0383103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984" y="3447829"/>
            <a:ext cx="1044497" cy="1044497"/>
          </a:xfrm>
          <a:prstGeom prst="rect">
            <a:avLst/>
          </a:prstGeom>
        </p:spPr>
      </p:pic>
      <p:pic>
        <p:nvPicPr>
          <p:cNvPr id="11" name="Graphic 10" descr="Line arrow: Counter-clockwise curve">
            <a:extLst>
              <a:ext uri="{FF2B5EF4-FFF2-40B4-BE49-F238E27FC236}">
                <a16:creationId xmlns:a16="http://schemas.microsoft.com/office/drawing/2014/main" id="{5CE51EE0-18BA-4741-A12F-555A1E3CB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706" y="2380786"/>
            <a:ext cx="914400" cy="914400"/>
          </a:xfrm>
          <a:prstGeom prst="rect">
            <a:avLst/>
          </a:prstGeom>
        </p:spPr>
      </p:pic>
      <p:pic>
        <p:nvPicPr>
          <p:cNvPr id="14" name="Graphic 13" descr="Office worker">
            <a:extLst>
              <a:ext uri="{FF2B5EF4-FFF2-40B4-BE49-F238E27FC236}">
                <a16:creationId xmlns:a16="http://schemas.microsoft.com/office/drawing/2014/main" id="{7E8C0356-9C55-4917-9392-291EA46FE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5842" y="355992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">
            <a:extLst>
              <a:ext uri="{FF2B5EF4-FFF2-40B4-BE49-F238E27FC236}">
                <a16:creationId xmlns:a16="http://schemas.microsoft.com/office/drawing/2014/main" id="{483F4AD3-955E-44EC-B094-C7CC9B67B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5842" y="1095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A78607-806F-44BC-BE38-9C60DE44EA44}"/>
              </a:ext>
            </a:extLst>
          </p:cNvPr>
          <p:cNvSpPr txBox="1"/>
          <p:nvPr/>
        </p:nvSpPr>
        <p:spPr>
          <a:xfrm>
            <a:off x="4915418" y="2529268"/>
            <a:ext cx="10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8EEA6B-B705-4BFC-A8F7-C0167C9F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1D7E-8424-4623-9EDD-5F538ECC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Selected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133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 Projects for Analysis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0D95672C-E31C-4B91-B24D-5D1D22708769}"/>
              </a:ext>
            </a:extLst>
          </p:cNvPr>
          <p:cNvSpPr/>
          <p:nvPr/>
        </p:nvSpPr>
        <p:spPr>
          <a:xfrm>
            <a:off x="656095" y="2712203"/>
            <a:ext cx="2166037" cy="211293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 Open Repositories</a:t>
            </a:r>
            <a:endParaRPr lang="en-CA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4731FFEA-AE23-4E81-9A40-E04575579EA6}"/>
              </a:ext>
            </a:extLst>
          </p:cNvPr>
          <p:cNvSpPr/>
          <p:nvPr/>
        </p:nvSpPr>
        <p:spPr>
          <a:xfrm>
            <a:off x="3056454" y="2712204"/>
            <a:ext cx="1983932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Java projects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926100-5B03-4026-A2CF-2CC490C2F9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040386" y="3768671"/>
            <a:ext cx="21839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CB59EF9-ECC5-4362-A8FD-F9A94BEB2115}"/>
              </a:ext>
            </a:extLst>
          </p:cNvPr>
          <p:cNvSpPr/>
          <p:nvPr/>
        </p:nvSpPr>
        <p:spPr>
          <a:xfrm>
            <a:off x="5258780" y="2712203"/>
            <a:ext cx="1983932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projects with .feature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B1828-6CC5-486C-B43C-8A910860BEDD}"/>
              </a:ext>
            </a:extLst>
          </p:cNvPr>
          <p:cNvCxnSpPr>
            <a:cxnSpLocks/>
            <a:stCxn id="4" idx="4"/>
            <a:endCxn id="5" idx="1"/>
          </p:cNvCxnSpPr>
          <p:nvPr/>
        </p:nvCxnSpPr>
        <p:spPr>
          <a:xfrm>
            <a:off x="2822132" y="3768671"/>
            <a:ext cx="23432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87017B4B-7BC9-4ABF-9274-54145415B237}"/>
              </a:ext>
            </a:extLst>
          </p:cNvPr>
          <p:cNvSpPr/>
          <p:nvPr/>
        </p:nvSpPr>
        <p:spPr>
          <a:xfrm>
            <a:off x="7464113" y="2712203"/>
            <a:ext cx="1874254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Eliminate  BDD commit projects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FB62BACE-2915-4869-BA14-BD005762FEEC}"/>
              </a:ext>
            </a:extLst>
          </p:cNvPr>
          <p:cNvSpPr/>
          <p:nvPr/>
        </p:nvSpPr>
        <p:spPr>
          <a:xfrm>
            <a:off x="9635730" y="2712203"/>
            <a:ext cx="1960805" cy="211293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projects with English logs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D484E-09C6-4D6F-8EFE-59CCAF53DD7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343311" y="3768671"/>
            <a:ext cx="292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053BAA-D605-4396-AFC8-3EA8F36A532A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7242712" y="3768671"/>
            <a:ext cx="2214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A6BC6B3-8E59-4B50-ACA4-81F47ADC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77" y="534041"/>
            <a:ext cx="2252866" cy="108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D49C0-C399-4849-8B26-E71A25D810AB}"/>
              </a:ext>
            </a:extLst>
          </p:cNvPr>
          <p:cNvSpPr txBox="1"/>
          <p:nvPr/>
        </p:nvSpPr>
        <p:spPr>
          <a:xfrm>
            <a:off x="1088121" y="5042351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1,005,247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0CE83-4F3E-4FD9-86F8-E62B46EA30D0}"/>
              </a:ext>
            </a:extLst>
          </p:cNvPr>
          <p:cNvSpPr txBox="1"/>
          <p:nvPr/>
        </p:nvSpPr>
        <p:spPr>
          <a:xfrm>
            <a:off x="3548024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59,933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6930AC-7BB9-4EA3-AF89-2164B282CEFC}"/>
              </a:ext>
            </a:extLst>
          </p:cNvPr>
          <p:cNvSpPr txBox="1"/>
          <p:nvPr/>
        </p:nvSpPr>
        <p:spPr>
          <a:xfrm>
            <a:off x="5636023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927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F3629-06F5-43BA-8328-32573E30F24F}"/>
              </a:ext>
            </a:extLst>
          </p:cNvPr>
          <p:cNvSpPr txBox="1"/>
          <p:nvPr/>
        </p:nvSpPr>
        <p:spPr>
          <a:xfrm>
            <a:off x="7787578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890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110DB-F6FB-4650-B831-7281DAE137B0}"/>
              </a:ext>
            </a:extLst>
          </p:cNvPr>
          <p:cNvSpPr txBox="1"/>
          <p:nvPr/>
        </p:nvSpPr>
        <p:spPr>
          <a:xfrm>
            <a:off x="9944077" y="5042348"/>
            <a:ext cx="184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133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en-CA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BD2ED-2EDF-4107-B1C1-06DE6218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19" grpId="0" animBg="1"/>
      <p:bldP spid="16" grpId="0"/>
      <p:bldP spid="17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What are the most signiﬁcant characteristics for predicting co-changes between .feature files and source code files?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4661D-559A-4A1D-AB85-3019509B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3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79F2F-FEE9-4C11-A082-C02A8E19A49E}"/>
              </a:ext>
            </a:extLst>
          </p:cNvPr>
          <p:cNvSpPr txBox="1"/>
          <p:nvPr/>
        </p:nvSpPr>
        <p:spPr>
          <a:xfrm>
            <a:off x="815546" y="623666"/>
            <a:ext cx="3746157" cy="101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36A05-EBA6-4CDC-A093-6F826993BB68}"/>
              </a:ext>
            </a:extLst>
          </p:cNvPr>
          <p:cNvSpPr txBox="1"/>
          <p:nvPr/>
        </p:nvSpPr>
        <p:spPr>
          <a:xfrm>
            <a:off x="1025611" y="486792"/>
            <a:ext cx="10029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Semantic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B9652-0F7A-44D2-8A4C-50735FF5B334}"/>
              </a:ext>
            </a:extLst>
          </p:cNvPr>
          <p:cNvSpPr txBox="1"/>
          <p:nvPr/>
        </p:nvSpPr>
        <p:spPr>
          <a:xfrm>
            <a:off x="738927" y="1743658"/>
            <a:ext cx="501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4241E-10BA-43CE-9B18-E4049A99460C}"/>
              </a:ext>
            </a:extLst>
          </p:cNvPr>
          <p:cNvSpPr txBox="1"/>
          <p:nvPr/>
        </p:nvSpPr>
        <p:spPr>
          <a:xfrm>
            <a:off x="5925614" y="1743072"/>
            <a:ext cx="542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of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pic>
        <p:nvPicPr>
          <p:cNvPr id="1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D7AB2-8B03-4DB6-BB69-1B3E076D9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8" y="3289058"/>
            <a:ext cx="3987038" cy="234661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147642-6287-469D-8D28-CD19FC9BA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9" b="14137"/>
          <a:stretch/>
        </p:blipFill>
        <p:spPr>
          <a:xfrm>
            <a:off x="5755771" y="2272329"/>
            <a:ext cx="5455930" cy="40483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0C5137-58A0-4C56-9D4C-7C9563EE13F5}"/>
              </a:ext>
            </a:extLst>
          </p:cNvPr>
          <p:cNvCxnSpPr/>
          <p:nvPr/>
        </p:nvCxnSpPr>
        <p:spPr>
          <a:xfrm>
            <a:off x="738928" y="370220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AE8256-2842-4E7B-9978-DA1258F48633}"/>
              </a:ext>
            </a:extLst>
          </p:cNvPr>
          <p:cNvCxnSpPr/>
          <p:nvPr/>
        </p:nvCxnSpPr>
        <p:spPr>
          <a:xfrm>
            <a:off x="2244023" y="394548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8677A4-D366-437A-8C61-B29E56750D89}"/>
              </a:ext>
            </a:extLst>
          </p:cNvPr>
          <p:cNvSpPr/>
          <p:nvPr/>
        </p:nvSpPr>
        <p:spPr>
          <a:xfrm>
            <a:off x="2244023" y="4000311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3F4F8B-E29C-497E-8540-020CD812D795}"/>
              </a:ext>
            </a:extLst>
          </p:cNvPr>
          <p:cNvSpPr/>
          <p:nvPr/>
        </p:nvSpPr>
        <p:spPr>
          <a:xfrm>
            <a:off x="738927" y="3764080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5B449E-8C24-4F8D-80A5-BD7DB3B24ED2}"/>
              </a:ext>
            </a:extLst>
          </p:cNvPr>
          <p:cNvCxnSpPr/>
          <p:nvPr/>
        </p:nvCxnSpPr>
        <p:spPr>
          <a:xfrm>
            <a:off x="1479378" y="4609246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5D55AE-E590-4339-A003-4F0EE90ED1F7}"/>
              </a:ext>
            </a:extLst>
          </p:cNvPr>
          <p:cNvSpPr/>
          <p:nvPr/>
        </p:nvSpPr>
        <p:spPr>
          <a:xfrm>
            <a:off x="1479377" y="4682054"/>
            <a:ext cx="935195" cy="37270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D7BF2C-488F-4901-BB0B-DC9CB3E849F0}"/>
              </a:ext>
            </a:extLst>
          </p:cNvPr>
          <p:cNvCxnSpPr/>
          <p:nvPr/>
        </p:nvCxnSpPr>
        <p:spPr>
          <a:xfrm>
            <a:off x="7020782" y="2563975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DFDAF0-3051-425C-990A-FCADF5369CBA}"/>
              </a:ext>
            </a:extLst>
          </p:cNvPr>
          <p:cNvSpPr/>
          <p:nvPr/>
        </p:nvSpPr>
        <p:spPr>
          <a:xfrm>
            <a:off x="6665801" y="2612038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Name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5FADCE-8F35-44BA-9F7F-7149F7119FCF}"/>
              </a:ext>
            </a:extLst>
          </p:cNvPr>
          <p:cNvCxnSpPr/>
          <p:nvPr/>
        </p:nvCxnSpPr>
        <p:spPr>
          <a:xfrm>
            <a:off x="6666555" y="3598964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B4412-BDB1-443D-8D95-89048A09B839}"/>
              </a:ext>
            </a:extLst>
          </p:cNvPr>
          <p:cNvSpPr/>
          <p:nvPr/>
        </p:nvSpPr>
        <p:spPr>
          <a:xfrm>
            <a:off x="6278121" y="3677997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Name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8140F-D163-46C1-A51F-C800D6F67B90}"/>
              </a:ext>
            </a:extLst>
          </p:cNvPr>
          <p:cNvCxnSpPr/>
          <p:nvPr/>
        </p:nvCxnSpPr>
        <p:spPr>
          <a:xfrm>
            <a:off x="6278121" y="5708627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85843B-C841-4FDA-8344-0AEF9C2CE3EE}"/>
              </a:ext>
            </a:extLst>
          </p:cNvPr>
          <p:cNvSpPr/>
          <p:nvPr/>
        </p:nvSpPr>
        <p:spPr>
          <a:xfrm>
            <a:off x="5889687" y="5787660"/>
            <a:ext cx="1744076" cy="38783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Terms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9C0FC444-17B5-4708-8FEA-3479D2F68C3F}"/>
              </a:ext>
            </a:extLst>
          </p:cNvPr>
          <p:cNvSpPr/>
          <p:nvPr/>
        </p:nvSpPr>
        <p:spPr>
          <a:xfrm>
            <a:off x="873494" y="317901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A8293B9B-23DF-47A0-96C3-272F0A80BB4E}"/>
              </a:ext>
            </a:extLst>
          </p:cNvPr>
          <p:cNvSpPr/>
          <p:nvPr/>
        </p:nvSpPr>
        <p:spPr>
          <a:xfrm>
            <a:off x="6414899" y="5176793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7F0D1F-7D06-40A2-95D9-9C41D424C104}"/>
              </a:ext>
            </a:extLst>
          </p:cNvPr>
          <p:cNvCxnSpPr>
            <a:cxnSpLocks/>
          </p:cNvCxnSpPr>
          <p:nvPr/>
        </p:nvCxnSpPr>
        <p:spPr>
          <a:xfrm flipV="1">
            <a:off x="2584152" y="2832412"/>
            <a:ext cx="3995068" cy="175871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28CB2E-72E6-4061-AB47-36F8DBE8CD4C}"/>
              </a:ext>
            </a:extLst>
          </p:cNvPr>
          <p:cNvCxnSpPr>
            <a:cxnSpLocks/>
          </p:cNvCxnSpPr>
          <p:nvPr/>
        </p:nvCxnSpPr>
        <p:spPr>
          <a:xfrm flipV="1">
            <a:off x="3247348" y="3429000"/>
            <a:ext cx="3331872" cy="44291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BBC5F0-B9AF-4844-8269-5C4EBD5A5C03}"/>
              </a:ext>
            </a:extLst>
          </p:cNvPr>
          <p:cNvCxnSpPr/>
          <p:nvPr/>
        </p:nvCxnSpPr>
        <p:spPr>
          <a:xfrm>
            <a:off x="2279736" y="5580843"/>
            <a:ext cx="935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DEDAD1-C6CD-40D0-A8FA-C6BA02DD2C6A}"/>
              </a:ext>
            </a:extLst>
          </p:cNvPr>
          <p:cNvSpPr/>
          <p:nvPr/>
        </p:nvSpPr>
        <p:spPr>
          <a:xfrm>
            <a:off x="2044940" y="5647095"/>
            <a:ext cx="1411318" cy="317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Proposition</a:t>
            </a: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FD153A53-6AC4-4765-86DA-00BADFC117E9}"/>
              </a:ext>
            </a:extLst>
          </p:cNvPr>
          <p:cNvSpPr/>
          <p:nvPr/>
        </p:nvSpPr>
        <p:spPr>
          <a:xfrm>
            <a:off x="2414572" y="5081710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45BE5-7EAF-4413-BCD6-CA20D1FA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Analysis Obtained Over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60,000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Within 133 BDD Projects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1236133" y="5375051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NLP analysis obtained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60,203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links within the same commit and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1,815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cross commit links.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16C47-8838-4770-9919-D70E45C707EB}"/>
              </a:ext>
            </a:extLst>
          </p:cNvPr>
          <p:cNvSpPr txBox="1"/>
          <p:nvPr/>
        </p:nvSpPr>
        <p:spPr>
          <a:xfrm>
            <a:off x="838200" y="1883129"/>
            <a:ext cx="257226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25592-A214-4B28-8C7F-EBDE43DA17C2}"/>
              </a:ext>
            </a:extLst>
          </p:cNvPr>
          <p:cNvSpPr txBox="1"/>
          <p:nvPr/>
        </p:nvSpPr>
        <p:spPr>
          <a:xfrm>
            <a:off x="7444740" y="1877339"/>
            <a:ext cx="390906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7EE6-031B-479B-B058-C85B7B2A8677}"/>
              </a:ext>
            </a:extLst>
          </p:cNvPr>
          <p:cNvSpPr txBox="1"/>
          <p:nvPr/>
        </p:nvSpPr>
        <p:spPr>
          <a:xfrm>
            <a:off x="4291108" y="4201448"/>
            <a:ext cx="307988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Cosine Similarity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FE476B-43DB-45BA-B7D2-AB35A1668CD5}"/>
              </a:ext>
            </a:extLst>
          </p:cNvPr>
          <p:cNvCxnSpPr>
            <a:cxnSpLocks/>
          </p:cNvCxnSpPr>
          <p:nvPr/>
        </p:nvCxnSpPr>
        <p:spPr>
          <a:xfrm>
            <a:off x="3876521" y="3884781"/>
            <a:ext cx="390906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Left 9">
            <a:extLst>
              <a:ext uri="{FF2B5EF4-FFF2-40B4-BE49-F238E27FC236}">
                <a16:creationId xmlns:a16="http://schemas.microsoft.com/office/drawing/2014/main" id="{C43F0313-F64F-489E-A5A4-F9BE2DF08CC3}"/>
              </a:ext>
            </a:extLst>
          </p:cNvPr>
          <p:cNvSpPr/>
          <p:nvPr/>
        </p:nvSpPr>
        <p:spPr>
          <a:xfrm rot="16200000">
            <a:off x="1801166" y="2760516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E1B519B-A9A6-49F2-A1BE-EF3079CDB829}"/>
              </a:ext>
            </a:extLst>
          </p:cNvPr>
          <p:cNvSpPr/>
          <p:nvPr/>
        </p:nvSpPr>
        <p:spPr>
          <a:xfrm rot="16200000">
            <a:off x="9350115" y="2760516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1920F-D41B-4B43-8E3B-197C281F6223}"/>
              </a:ext>
            </a:extLst>
          </p:cNvPr>
          <p:cNvSpPr txBox="1"/>
          <p:nvPr/>
        </p:nvSpPr>
        <p:spPr>
          <a:xfrm>
            <a:off x="666234" y="3592393"/>
            <a:ext cx="29161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Nouns &amp; Verbs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885CB-865B-4659-812D-D0CDCBF89A84}"/>
              </a:ext>
            </a:extLst>
          </p:cNvPr>
          <p:cNvSpPr txBox="1"/>
          <p:nvPr/>
        </p:nvSpPr>
        <p:spPr>
          <a:xfrm>
            <a:off x="8215183" y="3578046"/>
            <a:ext cx="29161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Nouns &amp; Verbs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77E50-7F93-40D5-836E-54EB721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7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Analysis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Check the Accuracy of Our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3120323" y="3555085"/>
            <a:ext cx="4689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Conﬁdence level of 95% and conﬁdence interval of 5%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5084590" y="2986639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62776C-FA8C-4206-BE16-CCBD1203C2DF}"/>
              </a:ext>
            </a:extLst>
          </p:cNvPr>
          <p:cNvSpPr/>
          <p:nvPr/>
        </p:nvSpPr>
        <p:spPr>
          <a:xfrm>
            <a:off x="3905318" y="5536171"/>
            <a:ext cx="2929436" cy="5232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size of 451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F9252E0-4B01-41C0-B1A3-6326EFE2C149}"/>
              </a:ext>
            </a:extLst>
          </p:cNvPr>
          <p:cNvSpPr/>
          <p:nvPr/>
        </p:nvSpPr>
        <p:spPr>
          <a:xfrm rot="16200000">
            <a:off x="5084590" y="4811267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F264D7-1031-4C9D-8E5B-038E6F809407}"/>
              </a:ext>
            </a:extLst>
          </p:cNvPr>
          <p:cNvSpPr/>
          <p:nvPr/>
        </p:nvSpPr>
        <p:spPr>
          <a:xfrm>
            <a:off x="3167928" y="1900873"/>
            <a:ext cx="4689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1,815 cross commit links. Too many to check in detail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D8475-C206-4F15-B193-10F329DB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AF3C-DD6B-4976-9E80-535D1DE7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Links in the Sample</a:t>
            </a:r>
            <a:endParaRPr lang="en-US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12E55-D7F1-4FE0-9A9B-66E3F8A57E42}"/>
              </a:ext>
            </a:extLst>
          </p:cNvPr>
          <p:cNvSpPr txBox="1"/>
          <p:nvPr/>
        </p:nvSpPr>
        <p:spPr>
          <a:xfrm>
            <a:off x="149111" y="1591268"/>
            <a:ext cx="648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size of 451.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12DCA-B370-49B7-A003-A2C2DE0A567D}"/>
              </a:ext>
            </a:extLst>
          </p:cNvPr>
          <p:cNvSpPr/>
          <p:nvPr/>
        </p:nvSpPr>
        <p:spPr>
          <a:xfrm>
            <a:off x="913983" y="2916127"/>
            <a:ext cx="5182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360 co-changing work items actually linked together.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18825-2303-4DD0-B25F-778A5E782D37}"/>
              </a:ext>
            </a:extLst>
          </p:cNvPr>
          <p:cNvSpPr/>
          <p:nvPr/>
        </p:nvSpPr>
        <p:spPr>
          <a:xfrm>
            <a:off x="1075263" y="4749567"/>
            <a:ext cx="47886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 agreement rate after inspection by another author.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7C04F1-E5C6-408B-8D85-593E35FCA9C8}"/>
              </a:ext>
            </a:extLst>
          </p:cNvPr>
          <p:cNvSpPr/>
          <p:nvPr/>
        </p:nvSpPr>
        <p:spPr>
          <a:xfrm rot="16200000">
            <a:off x="3123495" y="231381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EBA4402-39B3-4D2E-B91C-C105217CC7C2}"/>
              </a:ext>
            </a:extLst>
          </p:cNvPr>
          <p:cNvSpPr/>
          <p:nvPr/>
        </p:nvSpPr>
        <p:spPr>
          <a:xfrm rot="16200000">
            <a:off x="3118056" y="4259895"/>
            <a:ext cx="646330" cy="4228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8C844-566C-4FA6-AC43-790762A2AAB2}"/>
              </a:ext>
            </a:extLst>
          </p:cNvPr>
          <p:cNvSpPr txBox="1"/>
          <p:nvPr/>
        </p:nvSpPr>
        <p:spPr>
          <a:xfrm>
            <a:off x="6153099" y="2646533"/>
            <a:ext cx="4312508" cy="2585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Our Approach Yields</a:t>
            </a:r>
          </a:p>
          <a:p>
            <a:r>
              <a:rPr lang="en-US" sz="5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2CF45-C21E-44BC-AA4E-F4AC186C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7F429-CDB7-435D-ABD4-2191D4F7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Role of the investment bank for client IPO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16D3-EC80-44CA-9892-199DA7391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936037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/>
              <a:t>Audit internal resources: accounting, legal, FP&amp;A (i.e., financial health)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EE90DA-F41B-4F12-BCF9-55076D56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51" y="1029587"/>
            <a:ext cx="7849833" cy="479882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1F49B8-8271-488D-AB26-3430BD0D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A4495-434A-45B9-B237-F64FC3ED6F44}"/>
              </a:ext>
            </a:extLst>
          </p:cNvPr>
          <p:cNvSpPr txBox="1"/>
          <p:nvPr/>
        </p:nvSpPr>
        <p:spPr>
          <a:xfrm>
            <a:off x="591810" y="3743245"/>
            <a:ext cx="4346359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r>
              <a:rPr lang="en-US" sz="1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and legal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EAC5B-F7E8-4CFA-9303-FA7995784FA1}"/>
              </a:ext>
            </a:extLst>
          </p:cNvPr>
          <p:cNvSpPr txBox="1"/>
          <p:nvPr/>
        </p:nvSpPr>
        <p:spPr>
          <a:xfrm>
            <a:off x="591810" y="4256141"/>
            <a:ext cx="3553470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Prepare IPO documentation for SEC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02147-7A28-45F4-9274-AB965F1B88B3}"/>
              </a:ext>
            </a:extLst>
          </p:cNvPr>
          <p:cNvSpPr txBox="1"/>
          <p:nvPr/>
        </p:nvSpPr>
        <p:spPr>
          <a:xfrm>
            <a:off x="591810" y="4949069"/>
            <a:ext cx="3429000" cy="881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Prepare S-1 filing (IPO registration for investor due diligence)</a:t>
            </a:r>
          </a:p>
        </p:txBody>
      </p:sp>
    </p:spTree>
    <p:extLst>
      <p:ext uri="{BB962C8B-B14F-4D97-AF65-F5344CB8AC3E}">
        <p14:creationId xmlns:p14="http://schemas.microsoft.com/office/powerpoint/2010/main" val="10096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2: The RQs Strike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What are the most signiﬁcant characteristics for predicting co-changes between .feature files and source code files?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83817-BF60-444C-A9BA-976757EF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5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718B-292E-4C16-B4F1-9FB5F9D2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 Characteristics for Prediction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9D0D2F-8026-4898-8D8A-0C46A58DB186}"/>
              </a:ext>
            </a:extLst>
          </p:cNvPr>
          <p:cNvSpPr/>
          <p:nvPr/>
        </p:nvSpPr>
        <p:spPr>
          <a:xfrm>
            <a:off x="1143000" y="1433652"/>
            <a:ext cx="102108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added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 Experience with BDD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renamed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files deleted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 added (libraries imported)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renamed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5F28-D36B-4E5C-9417-DB6D4A87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F1BA-FC27-4C2F-B8BE-94851E33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Approach Our Question as a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Problem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3330D-F60A-4743-822D-1AAE4F5B16EB}"/>
              </a:ext>
            </a:extLst>
          </p:cNvPr>
          <p:cNvSpPr txBox="1">
            <a:spLocks/>
          </p:cNvSpPr>
          <p:nvPr/>
        </p:nvSpPr>
        <p:spPr>
          <a:xfrm>
            <a:off x="1760679" y="2079464"/>
            <a:ext cx="3322739" cy="622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added</a:t>
            </a: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BD307A-C1BE-4254-8B9E-7AE6964B3CC9}"/>
              </a:ext>
            </a:extLst>
          </p:cNvPr>
          <p:cNvSpPr txBox="1">
            <a:spLocks/>
          </p:cNvSpPr>
          <p:nvPr/>
        </p:nvSpPr>
        <p:spPr>
          <a:xfrm>
            <a:off x="1760679" y="2858828"/>
            <a:ext cx="357319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changed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244B5-4754-48E8-B98B-D77DFFB04034}"/>
              </a:ext>
            </a:extLst>
          </p:cNvPr>
          <p:cNvSpPr/>
          <p:nvPr/>
        </p:nvSpPr>
        <p:spPr>
          <a:xfrm>
            <a:off x="1760680" y="4970117"/>
            <a:ext cx="4135336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 Experience with BDD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5C3A3-E785-40C1-A1FE-73B7EF87EC63}"/>
              </a:ext>
            </a:extLst>
          </p:cNvPr>
          <p:cNvSpPr/>
          <p:nvPr/>
        </p:nvSpPr>
        <p:spPr>
          <a:xfrm>
            <a:off x="1760680" y="4264576"/>
            <a:ext cx="355638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files renamed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FB81C-B744-4A28-9E86-5C9A9AE8BEDE}"/>
              </a:ext>
            </a:extLst>
          </p:cNvPr>
          <p:cNvSpPr/>
          <p:nvPr/>
        </p:nvSpPr>
        <p:spPr>
          <a:xfrm>
            <a:off x="1760679" y="3588335"/>
            <a:ext cx="401845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EDB2A-4ABE-4F3A-919F-DC9436E67C90}"/>
              </a:ext>
            </a:extLst>
          </p:cNvPr>
          <p:cNvSpPr txBox="1"/>
          <p:nvPr/>
        </p:nvSpPr>
        <p:spPr>
          <a:xfrm>
            <a:off x="3180968" y="6049136"/>
            <a:ext cx="861774" cy="9541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6523C6-EAF6-4BAE-BF56-1E3D24C80B6A}"/>
              </a:ext>
            </a:extLst>
          </p:cNvPr>
          <p:cNvSpPr/>
          <p:nvPr/>
        </p:nvSpPr>
        <p:spPr>
          <a:xfrm>
            <a:off x="5990623" y="3535027"/>
            <a:ext cx="1171264" cy="6298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C2BC173-C195-4837-865B-E401E2B88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534" y="2194971"/>
            <a:ext cx="2380952" cy="2380952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35B528C7-1A05-45D8-8EAD-980F6E69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6243" y="4540024"/>
            <a:ext cx="605883" cy="605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44970-AEB2-40BF-8C93-00E36C578FEA}"/>
              </a:ext>
            </a:extLst>
          </p:cNvPr>
          <p:cNvSpPr txBox="1"/>
          <p:nvPr/>
        </p:nvSpPr>
        <p:spPr>
          <a:xfrm>
            <a:off x="7203423" y="4540024"/>
            <a:ext cx="857279" cy="5909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DBE3D46-3C18-4869-ADDD-BC285918DBDC}"/>
              </a:ext>
            </a:extLst>
          </p:cNvPr>
          <p:cNvSpPr/>
          <p:nvPr/>
        </p:nvSpPr>
        <p:spPr>
          <a:xfrm>
            <a:off x="8466257" y="4540024"/>
            <a:ext cx="605883" cy="590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42A49-82CE-49AF-9A16-D4A8BA81B669}"/>
              </a:ext>
            </a:extLst>
          </p:cNvPr>
          <p:cNvSpPr txBox="1"/>
          <p:nvPr/>
        </p:nvSpPr>
        <p:spPr>
          <a:xfrm>
            <a:off x="8340558" y="4540024"/>
            <a:ext cx="857279" cy="5909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CD1485-CC7C-438C-8642-D15AF60E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35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AB20-6F2D-4094-843F-A01404F8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149304" cy="2375210"/>
          </a:xfrm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Top Performing Model Has 0.76 AUC 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374E24-E86F-4BE7-8594-BB89F5244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3240866"/>
            <a:ext cx="3651466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(0.76)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Naïve Bayes (0.74)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R</a:t>
            </a:r>
            <a:r>
              <a:rPr lang="en-US" altLang="zh-CN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egression (0.70)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AC19E-483A-4685-83EB-44C509E1F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92" y="629266"/>
            <a:ext cx="7164108" cy="5635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5D828-4B89-41B8-A45D-AB4ED4DE5D89}"/>
              </a:ext>
            </a:extLst>
          </p:cNvPr>
          <p:cNvSpPr txBox="1"/>
          <p:nvPr/>
        </p:nvSpPr>
        <p:spPr>
          <a:xfrm>
            <a:off x="7724633" y="2702257"/>
            <a:ext cx="3220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Area under the random forest ROC curve is AUC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C1F59-4C2C-418F-A5D2-58A3897A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9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70A-61F0-4DE2-97FE-B8DC18E5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3: Return of the RQs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F2-13A6-4CEE-ABEC-6D9142168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(RQ1): Can we accurately identify co-changes between .feature files and source code ﬁles?</a:t>
            </a:r>
          </a:p>
          <a:p>
            <a:pPr marL="0" indent="0">
              <a:buNone/>
            </a:pPr>
            <a:endParaRPr lang="en-CA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(RQ2): Can we accurately predict when co-changes between .feature files and source code ﬁles are necessary?</a:t>
            </a:r>
          </a:p>
          <a:p>
            <a:pPr marL="0" indent="0">
              <a:buNone/>
            </a:pPr>
            <a:endParaRPr lang="en-CA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(RQ3): </a:t>
            </a:r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What are the most signiﬁcant characteristics for predicting co-changes between .feature files and source code files?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16D47-2DA4-44EF-8A80-A755A76F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F377-45BA-44D6-9EB9-EE3C81CD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7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Obtain an AUC Value after Eliminating an Attribute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E68D401-AD12-412F-87C0-06811CD4DD04}"/>
              </a:ext>
            </a:extLst>
          </p:cNvPr>
          <p:cNvSpPr/>
          <p:nvPr/>
        </p:nvSpPr>
        <p:spPr>
          <a:xfrm>
            <a:off x="3696387" y="3622771"/>
            <a:ext cx="1294991" cy="447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EF0CA-8712-46EC-9D91-028AB895B4A7}"/>
              </a:ext>
            </a:extLst>
          </p:cNvPr>
          <p:cNvSpPr txBox="1"/>
          <p:nvPr/>
        </p:nvSpPr>
        <p:spPr>
          <a:xfrm>
            <a:off x="9158754" y="3199971"/>
            <a:ext cx="2611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AUC Decrease?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117521-1EB2-45B2-BBF9-D8F5BEDC851D}"/>
              </a:ext>
            </a:extLst>
          </p:cNvPr>
          <p:cNvSpPr/>
          <p:nvPr/>
        </p:nvSpPr>
        <p:spPr>
          <a:xfrm>
            <a:off x="7674686" y="3622771"/>
            <a:ext cx="1294991" cy="447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Forest scene">
            <a:extLst>
              <a:ext uri="{FF2B5EF4-FFF2-40B4-BE49-F238E27FC236}">
                <a16:creationId xmlns:a16="http://schemas.microsoft.com/office/drawing/2014/main" id="{D5B00FA9-7A18-46D4-B170-4F79AFC03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32328">
            <a:off x="6414047" y="3405678"/>
            <a:ext cx="914400" cy="914400"/>
          </a:xfrm>
          <a:prstGeom prst="rect">
            <a:avLst/>
          </a:prstGeom>
        </p:spPr>
      </p:pic>
      <p:pic>
        <p:nvPicPr>
          <p:cNvPr id="11" name="Graphic 10" descr="Fir tree">
            <a:extLst>
              <a:ext uri="{FF2B5EF4-FFF2-40B4-BE49-F238E27FC236}">
                <a16:creationId xmlns:a16="http://schemas.microsoft.com/office/drawing/2014/main" id="{15F6F9D3-FCC6-4D9F-8E26-B39273E23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1572" y="2408277"/>
            <a:ext cx="914400" cy="914400"/>
          </a:xfrm>
          <a:prstGeom prst="rect">
            <a:avLst/>
          </a:prstGeom>
        </p:spPr>
      </p:pic>
      <p:pic>
        <p:nvPicPr>
          <p:cNvPr id="14" name="Graphic 13" descr="Deciduous tree">
            <a:extLst>
              <a:ext uri="{FF2B5EF4-FFF2-40B4-BE49-F238E27FC236}">
                <a16:creationId xmlns:a16="http://schemas.microsoft.com/office/drawing/2014/main" id="{3F0BEC62-2B8C-4FC0-841A-7A16A8815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18574">
            <a:off x="5876147" y="2596756"/>
            <a:ext cx="914400" cy="914400"/>
          </a:xfrm>
          <a:prstGeom prst="rect">
            <a:avLst/>
          </a:prstGeom>
        </p:spPr>
      </p:pic>
      <p:pic>
        <p:nvPicPr>
          <p:cNvPr id="16" name="Graphic 15" descr="Dice ">
            <a:extLst>
              <a:ext uri="{FF2B5EF4-FFF2-40B4-BE49-F238E27FC236}">
                <a16:creationId xmlns:a16="http://schemas.microsoft.com/office/drawing/2014/main" id="{B97CBC67-F982-4A0A-B4A4-21A78299A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2954" y="3041295"/>
            <a:ext cx="2057400" cy="205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4CB85-C57C-4288-BE1A-DCE25AE08AEB}"/>
              </a:ext>
            </a:extLst>
          </p:cNvPr>
          <p:cNvSpPr txBox="1"/>
          <p:nvPr/>
        </p:nvSpPr>
        <p:spPr>
          <a:xfrm>
            <a:off x="482504" y="2145363"/>
            <a:ext cx="34560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Source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Test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Other file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Source file modified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Test file modified</a:t>
            </a:r>
          </a:p>
          <a:p>
            <a:endParaRPr lang="en-CA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C677D7-5197-49E1-B9D1-1151E89367A5}"/>
              </a:ext>
            </a:extLst>
          </p:cNvPr>
          <p:cNvCxnSpPr/>
          <p:nvPr/>
        </p:nvCxnSpPr>
        <p:spPr>
          <a:xfrm>
            <a:off x="950563" y="2558094"/>
            <a:ext cx="26863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58B6-A087-412C-AF47-22286ADB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AC2E8-DC45-4F8F-B644-789420960198}"/>
              </a:ext>
            </a:extLst>
          </p:cNvPr>
          <p:cNvSpPr txBox="1"/>
          <p:nvPr/>
        </p:nvSpPr>
        <p:spPr>
          <a:xfrm>
            <a:off x="476100" y="2322066"/>
            <a:ext cx="3123021" cy="38164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added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files modified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re-named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3B6774-4184-467E-870B-C44BAA6B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1936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and All Other Files Changes Are the Strongest Predictors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B48D0-2486-4515-8166-8980A074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57" y="1694482"/>
            <a:ext cx="8085282" cy="4520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89D25-5A25-4701-891D-5120FD174DF2}"/>
              </a:ext>
            </a:extLst>
          </p:cNvPr>
          <p:cNvSpPr txBox="1"/>
          <p:nvPr/>
        </p:nvSpPr>
        <p:spPr>
          <a:xfrm>
            <a:off x="3848986" y="1777139"/>
            <a:ext cx="8040053" cy="119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CDA0-240C-4976-A720-27CB22B2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8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C4DC-1E73-423B-9A25-E0350E20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Co-changes Can Be Detected and Predicted!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706F75-1BFE-4294-AC74-A3AC4BCF1941}"/>
              </a:ext>
            </a:extLst>
          </p:cNvPr>
          <p:cNvSpPr txBox="1">
            <a:spLocks/>
          </p:cNvSpPr>
          <p:nvPr/>
        </p:nvSpPr>
        <p:spPr>
          <a:xfrm>
            <a:off x="838200" y="1675062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RQ1: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detect BDD co-changes with 79% accuracy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D8A048-3658-44E6-A678-47AEA8F9F081}"/>
              </a:ext>
            </a:extLst>
          </p:cNvPr>
          <p:cNvSpPr txBox="1">
            <a:spLocks/>
          </p:cNvSpPr>
          <p:nvPr/>
        </p:nvSpPr>
        <p:spPr>
          <a:xfrm>
            <a:off x="3678409" y="2665200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RQ3: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files added and renamed, and other files modified are strongest predictors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54472A-45AE-4BB2-9A8E-8439235E8B95}"/>
              </a:ext>
            </a:extLst>
          </p:cNvPr>
          <p:cNvSpPr txBox="1">
            <a:spLocks/>
          </p:cNvSpPr>
          <p:nvPr/>
        </p:nvSpPr>
        <p:spPr>
          <a:xfrm>
            <a:off x="6803852" y="1573464"/>
            <a:ext cx="4699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RQ2: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top classification technique yields a 0.76 AUC</a:t>
            </a:r>
          </a:p>
        </p:txBody>
      </p:sp>
      <p:pic>
        <p:nvPicPr>
          <p:cNvPr id="7" name="Picture 6" descr="A picture containing person, holding, playing, sky&#10;&#10;Description automatically generated">
            <a:extLst>
              <a:ext uri="{FF2B5EF4-FFF2-40B4-BE49-F238E27FC236}">
                <a16:creationId xmlns:a16="http://schemas.microsoft.com/office/drawing/2014/main" id="{3660944D-FBAE-4C1A-85DB-CC8141E0D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46" y="2715885"/>
            <a:ext cx="2043205" cy="2043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1B7C2-EB1D-449D-9D93-B861122CB1B1}"/>
              </a:ext>
            </a:extLst>
          </p:cNvPr>
          <p:cNvSpPr/>
          <p:nvPr/>
        </p:nvSpPr>
        <p:spPr>
          <a:xfrm>
            <a:off x="1512316" y="2908633"/>
            <a:ext cx="715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F78C-B0B4-4201-B07D-D348270E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32" y="3779211"/>
            <a:ext cx="3340106" cy="30787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54FDC0-C3F7-4FBC-9D69-A43F5BFC839D}"/>
              </a:ext>
            </a:extLst>
          </p:cNvPr>
          <p:cNvSpPr/>
          <p:nvPr/>
        </p:nvSpPr>
        <p:spPr>
          <a:xfrm>
            <a:off x="5407077" y="4973824"/>
            <a:ext cx="492443" cy="174713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Test Added</a:t>
            </a:r>
            <a:endParaRPr 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754955-BEDE-4F3F-8933-3926688B5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03" y="2548466"/>
            <a:ext cx="3151735" cy="28365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1B80CE-8878-40E7-B774-A09EFA4C02F3}"/>
              </a:ext>
            </a:extLst>
          </p:cNvPr>
          <p:cNvSpPr/>
          <p:nvPr/>
        </p:nvSpPr>
        <p:spPr>
          <a:xfrm>
            <a:off x="8279220" y="2626123"/>
            <a:ext cx="1926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0.76 AUC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766CF0C-B5D9-4CE5-8042-A46E3DC646D6}"/>
              </a:ext>
            </a:extLst>
          </p:cNvPr>
          <p:cNvSpPr/>
          <p:nvPr/>
        </p:nvSpPr>
        <p:spPr>
          <a:xfrm rot="2739893">
            <a:off x="9359959" y="3074761"/>
            <a:ext cx="470329" cy="7766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F8FA9A-5105-4358-8B3B-699F5030A50A}"/>
              </a:ext>
            </a:extLst>
          </p:cNvPr>
          <p:cNvSpPr/>
          <p:nvPr/>
        </p:nvSpPr>
        <p:spPr>
          <a:xfrm>
            <a:off x="6191581" y="4033356"/>
            <a:ext cx="492443" cy="22991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Other Files Changed</a:t>
            </a: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0B1C68-798C-4704-BBA3-D9366F8DFA5F}"/>
              </a:ext>
            </a:extLst>
          </p:cNvPr>
          <p:cNvSpPr/>
          <p:nvPr/>
        </p:nvSpPr>
        <p:spPr>
          <a:xfrm>
            <a:off x="4629674" y="4620583"/>
            <a:ext cx="492443" cy="193779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Tests Renamed</a:t>
            </a:r>
            <a:endParaRPr lang="en-US" sz="2000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B0CB59-E6E6-4820-9100-EFE26B3C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15" grpId="0" animBg="1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F6E8-F6E1-45D7-8FEF-F007D3DF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.Feature Files to 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When…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91AEC-404B-4D13-84A9-9E82B8C28E4A}"/>
              </a:ext>
            </a:extLst>
          </p:cNvPr>
          <p:cNvSpPr txBox="1"/>
          <p:nvPr/>
        </p:nvSpPr>
        <p:spPr>
          <a:xfrm>
            <a:off x="2215490" y="2343160"/>
            <a:ext cx="29616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and renaming test files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3AA67-C781-4591-9778-C6B549296B62}"/>
              </a:ext>
            </a:extLst>
          </p:cNvPr>
          <p:cNvSpPr txBox="1"/>
          <p:nvPr/>
        </p:nvSpPr>
        <p:spPr>
          <a:xfrm>
            <a:off x="2243837" y="3378592"/>
            <a:ext cx="2961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Modifying all other files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7688B-2792-4118-9F7A-E7A39C3F9743}"/>
              </a:ext>
            </a:extLst>
          </p:cNvPr>
          <p:cNvSpPr txBox="1"/>
          <p:nvPr/>
        </p:nvSpPr>
        <p:spPr>
          <a:xfrm>
            <a:off x="2264801" y="4513416"/>
            <a:ext cx="321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Deleting source code 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0097F0-174A-4BF1-A5F3-6BFB6AF56490}"/>
              </a:ext>
            </a:extLst>
          </p:cNvPr>
          <p:cNvSpPr/>
          <p:nvPr/>
        </p:nvSpPr>
        <p:spPr>
          <a:xfrm>
            <a:off x="6442378" y="3406897"/>
            <a:ext cx="1709731" cy="9550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D067C-D858-4512-822C-78D51FA2036B}"/>
              </a:ext>
            </a:extLst>
          </p:cNvPr>
          <p:cNvSpPr txBox="1"/>
          <p:nvPr/>
        </p:nvSpPr>
        <p:spPr>
          <a:xfrm>
            <a:off x="8511975" y="3622807"/>
            <a:ext cx="47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.feature 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files!</a:t>
            </a:r>
          </a:p>
        </p:txBody>
      </p:sp>
      <p:pic>
        <p:nvPicPr>
          <p:cNvPr id="4" name="Graphic 3" descr="Grinning face with no fill">
            <a:extLst>
              <a:ext uri="{FF2B5EF4-FFF2-40B4-BE49-F238E27FC236}">
                <a16:creationId xmlns:a16="http://schemas.microsoft.com/office/drawing/2014/main" id="{71DAD2F5-56EC-41F9-BB66-E78992CCD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8732" y="557847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39A3A-541B-4347-B9CB-23E7CAAB3283}"/>
              </a:ext>
            </a:extLst>
          </p:cNvPr>
          <p:cNvSpPr txBox="1"/>
          <p:nvPr/>
        </p:nvSpPr>
        <p:spPr>
          <a:xfrm>
            <a:off x="5205477" y="2608884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AFF8A1E8-9A09-409F-A8F6-BF4E04BB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722" y="2532098"/>
            <a:ext cx="914400" cy="914400"/>
          </a:xfrm>
          <a:prstGeom prst="rect">
            <a:avLst/>
          </a:prstGeom>
        </p:spPr>
      </p:pic>
      <p:pic>
        <p:nvPicPr>
          <p:cNvPr id="19" name="Graphic 18" descr="Programmer">
            <a:extLst>
              <a:ext uri="{FF2B5EF4-FFF2-40B4-BE49-F238E27FC236}">
                <a16:creationId xmlns:a16="http://schemas.microsoft.com/office/drawing/2014/main" id="{B17C7A83-ED30-47DE-AA40-125C0BDE6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5490" y="5578475"/>
            <a:ext cx="914400" cy="914400"/>
          </a:xfrm>
          <a:prstGeom prst="rect">
            <a:avLst/>
          </a:prstGeom>
        </p:spPr>
      </p:pic>
      <p:pic>
        <p:nvPicPr>
          <p:cNvPr id="10" name="Graphic 9" descr="Pencil">
            <a:extLst>
              <a:ext uri="{FF2B5EF4-FFF2-40B4-BE49-F238E27FC236}">
                <a16:creationId xmlns:a16="http://schemas.microsoft.com/office/drawing/2014/main" id="{AAD2DFB6-3D19-437D-A3E8-E51931F1E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9213" y="2354820"/>
            <a:ext cx="914400" cy="914400"/>
          </a:xfrm>
          <a:prstGeom prst="rect">
            <a:avLst/>
          </a:prstGeom>
        </p:spPr>
      </p:pic>
      <p:pic>
        <p:nvPicPr>
          <p:cNvPr id="18" name="Graphic 17" descr="Eraser">
            <a:extLst>
              <a:ext uri="{FF2B5EF4-FFF2-40B4-BE49-F238E27FC236}">
                <a16:creationId xmlns:a16="http://schemas.microsoft.com/office/drawing/2014/main" id="{32DD7BE8-DE08-403B-AA8A-AEFEDAF33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9437" y="4306387"/>
            <a:ext cx="914400" cy="914400"/>
          </a:xfrm>
          <a:prstGeom prst="rect">
            <a:avLst/>
          </a:prstGeom>
        </p:spPr>
      </p:pic>
      <p:pic>
        <p:nvPicPr>
          <p:cNvPr id="23" name="Graphic 22" descr="Scissors">
            <a:extLst>
              <a:ext uri="{FF2B5EF4-FFF2-40B4-BE49-F238E27FC236}">
                <a16:creationId xmlns:a16="http://schemas.microsoft.com/office/drawing/2014/main" id="{471FD7FA-AF8B-4DCD-A2F0-C1FED89A32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9437" y="330567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BB8D20-0749-4BBF-BB40-BE0BF082F1AF}"/>
              </a:ext>
            </a:extLst>
          </p:cNvPr>
          <p:cNvSpPr txBox="1"/>
          <p:nvPr/>
        </p:nvSpPr>
        <p:spPr>
          <a:xfrm>
            <a:off x="5198639" y="3629474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6428E-E57C-4FE1-9CD4-80A7F7F524FF}"/>
              </a:ext>
            </a:extLst>
          </p:cNvPr>
          <p:cNvSpPr txBox="1"/>
          <p:nvPr/>
        </p:nvSpPr>
        <p:spPr>
          <a:xfrm>
            <a:off x="5222239" y="4763587"/>
            <a:ext cx="553443" cy="4130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A80939-00E4-43EB-BE4E-EA9AAF19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A2AB7-D574-48CD-A1E8-41511B8A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77" y="121981"/>
            <a:ext cx="5898078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1DED08-19A1-427B-AE5F-D092B246D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7866"/>
            <a:ext cx="5898078" cy="332353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B5CDA1-6188-46E8-A552-A154F945E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8" y="3429000"/>
            <a:ext cx="5998700" cy="332353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7D6377-3082-498B-96CD-BC9980006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24" y="3367779"/>
            <a:ext cx="6060251" cy="3323533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40E8D75-E288-4DBD-AE82-89048181344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998442-DCDF-4622-933A-F9895919A1C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28F5D-70A3-46AA-92A1-8B6B84DD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My Role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3DD41A-66EC-42C5-8EEE-AF3271752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Tracing SEC requirements with client financial statements within last 5 years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31203-1C8E-47AE-85F8-BC88DC7B5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l="3525" r="68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BB344-887F-400A-ABF4-DF20771E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2" y="3919103"/>
            <a:ext cx="3866829" cy="220415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E47572-C038-4794-99F0-BB87EB54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A08A-62BC-468D-B5D4-898CFEF8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51" y="865133"/>
            <a:ext cx="8014200" cy="1809337"/>
          </a:xfrm>
          <a:effectLst>
            <a:outerShdw blurRad="177800" dist="50800" dir="5400000" sx="58000" sy="58000" algn="ctr" rotWithShape="0">
              <a:srgbClr val="000000">
                <a:alpha val="86000"/>
              </a:srgbClr>
            </a:outerShdw>
            <a:reflection stA="45000" endPos="130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Predicting Co-Changes between Functionality Specifications and Source Code in Behavior Driven Development </a:t>
            </a:r>
            <a:b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altLang="zh-CN" sz="36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@ MSR19</a:t>
            </a:r>
            <a:endParaRPr lang="en-US" sz="3600" b="1" dirty="0">
              <a:solidFill>
                <a:srgbClr val="C00000"/>
              </a:solidFill>
              <a:effectLst>
                <a:reflection blurRad="292100" stA="45000" endPos="19000" dir="5400000" sy="-100000" algn="bl" rotWithShape="0"/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9FF0D-90D2-4751-B413-5287EE8E8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86" y="5360994"/>
            <a:ext cx="649108" cy="803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B7F45-E1E9-4B29-A904-9A5BEBEF3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0" y="3705121"/>
            <a:ext cx="1167619" cy="1469667"/>
          </a:xfrm>
          <a:prstGeom prst="rect">
            <a:avLst/>
          </a:prstGeom>
          <a:effectLst>
            <a:outerShdw blurRad="215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1A8AAB-5F72-4930-93B7-6C9F9EC4D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88" y="5360994"/>
            <a:ext cx="649108" cy="803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916A0-63DA-4116-9AA6-2117B827A198}"/>
              </a:ext>
            </a:extLst>
          </p:cNvPr>
          <p:cNvSpPr txBox="1"/>
          <p:nvPr/>
        </p:nvSpPr>
        <p:spPr>
          <a:xfrm>
            <a:off x="4549806" y="3132342"/>
            <a:ext cx="334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Daniel A. da Costa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46479-EE26-46A0-AF0A-CC12F63900C8}"/>
              </a:ext>
            </a:extLst>
          </p:cNvPr>
          <p:cNvSpPr txBox="1"/>
          <p:nvPr/>
        </p:nvSpPr>
        <p:spPr>
          <a:xfrm>
            <a:off x="976817" y="3175724"/>
            <a:ext cx="276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Aidan Yang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A5F1A-422C-4443-BA3A-74497DB7B70F}"/>
              </a:ext>
            </a:extLst>
          </p:cNvPr>
          <p:cNvSpPr txBox="1"/>
          <p:nvPr/>
        </p:nvSpPr>
        <p:spPr>
          <a:xfrm>
            <a:off x="8286417" y="3132342"/>
            <a:ext cx="292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Ying Zou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AEFD7-E0DB-49D4-9609-C6798AA6263C}"/>
              </a:ext>
            </a:extLst>
          </p:cNvPr>
          <p:cNvSpPr txBox="1"/>
          <p:nvPr/>
        </p:nvSpPr>
        <p:spPr>
          <a:xfrm>
            <a:off x="762919" y="6254977"/>
            <a:ext cx="33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Queen’s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2E95C-054E-4E36-9227-00D7C96A4C23}"/>
              </a:ext>
            </a:extLst>
          </p:cNvPr>
          <p:cNvSpPr txBox="1"/>
          <p:nvPr/>
        </p:nvSpPr>
        <p:spPr>
          <a:xfrm>
            <a:off x="8183983" y="6305776"/>
            <a:ext cx="33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Queen’s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38062-5B31-4CD0-8BDA-FD861E370B0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33" y="5401790"/>
            <a:ext cx="527285" cy="765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6891BD-6926-49B7-97A9-2E539879FF5B}"/>
              </a:ext>
            </a:extLst>
          </p:cNvPr>
          <p:cNvSpPr txBox="1"/>
          <p:nvPr/>
        </p:nvSpPr>
        <p:spPr>
          <a:xfrm>
            <a:off x="5087774" y="6278930"/>
            <a:ext cx="262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University of Otago</a:t>
            </a:r>
          </a:p>
        </p:txBody>
      </p:sp>
      <p:pic>
        <p:nvPicPr>
          <p:cNvPr id="16" name="Picture 1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30B8920-F4D2-4C84-98DF-038FCD02F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6" y="3744203"/>
            <a:ext cx="1483066" cy="1476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0476F6-E5B9-4C7A-8465-88EA5005A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8551" y="3915780"/>
            <a:ext cx="1559546" cy="1259008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6742A78-EAC1-4301-8A97-40FF00F3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9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77" y="307927"/>
            <a:ext cx="485877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VP: Try </a:t>
            </a:r>
            <a:r>
              <a:rPr lang="en-US" b="1" dirty="0" err="1">
                <a:solidFill>
                  <a:srgbClr val="C00000"/>
                </a:solidFill>
              </a:rPr>
              <a:t>Compooters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Me: </a:t>
            </a:r>
            <a:r>
              <a:rPr lang="en-US" b="1" dirty="0" err="1">
                <a:solidFill>
                  <a:srgbClr val="C00000"/>
                </a:solidFill>
              </a:rPr>
              <a:t>Aight</a:t>
            </a:r>
            <a:r>
              <a:rPr lang="en-US" b="1" dirty="0">
                <a:solidFill>
                  <a:srgbClr val="C00000"/>
                </a:solidFill>
              </a:rPr>
              <a:t> bet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quarterly earning reports.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release documentation?</a:t>
            </a:r>
          </a:p>
          <a:p>
            <a:pPr mar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to predict, analyze, and justify 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 and accountants audit clients’ financial health through tracing financial documents with SEC regulations.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correspond with any software characteristics?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6" y="4524654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Observations and Questions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0D0CA0-49E7-43EE-841A-3D9F728B3FD4}"/>
              </a:ext>
            </a:extLst>
          </p:cNvPr>
          <p:cNvSpPr txBox="1">
            <a:spLocks/>
          </p:cNvSpPr>
          <p:nvPr/>
        </p:nvSpPr>
        <p:spPr>
          <a:xfrm>
            <a:off x="6434746" y="2550232"/>
            <a:ext cx="1046709" cy="46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Yes!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860940-771D-4081-9777-2E1711989123}"/>
              </a:ext>
            </a:extLst>
          </p:cNvPr>
          <p:cNvSpPr txBox="1">
            <a:spLocks/>
          </p:cNvSpPr>
          <p:nvPr/>
        </p:nvSpPr>
        <p:spPr>
          <a:xfrm>
            <a:off x="6340053" y="4389629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Also yes! Even how users perceive apps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260D4F4-27B7-489B-8412-AFC1C8E08D14}"/>
              </a:ext>
            </a:extLst>
          </p:cNvPr>
          <p:cNvSpPr txBox="1">
            <a:spLocks/>
          </p:cNvSpPr>
          <p:nvPr/>
        </p:nvSpPr>
        <p:spPr>
          <a:xfrm>
            <a:off x="6340053" y="5759888"/>
            <a:ext cx="5302826" cy="48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prstClr val="black"/>
                </a:solidFill>
              </a:rPr>
              <a:t>In certain testing strategies, with some fancy NLP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75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215AC-3FBC-49A5-993D-674279DAB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909" r="9645" b="1854"/>
          <a:stretch/>
        </p:blipFill>
        <p:spPr>
          <a:xfrm>
            <a:off x="996315" y="1322832"/>
            <a:ext cx="3146498" cy="2932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24CF6-EE58-4302-BA97-860BD66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72" y="1222885"/>
            <a:ext cx="6661150" cy="2240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35C23-2AF7-4865-8991-AEE4718EB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8" b="3375"/>
          <a:stretch/>
        </p:blipFill>
        <p:spPr>
          <a:xfrm>
            <a:off x="904875" y="4255008"/>
            <a:ext cx="3719513" cy="2039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A32742-3470-4F21-B09B-77B13B42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072" y="3599912"/>
            <a:ext cx="3096070" cy="2694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AF2FC1-E84B-4B13-B4B4-7E5648693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180" y="3599912"/>
            <a:ext cx="3536950" cy="2694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07124"/>
            <a:ext cx="7957185" cy="912875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CA" altLang="zh-CN" sz="40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000" b="1" dirty="0">
                <a:solidFill>
                  <a:srgbClr val="C00000"/>
                </a:solidFill>
              </a:rPr>
              <a:t>Parents: </a:t>
            </a:r>
            <a:r>
              <a:rPr lang="en-CA" altLang="zh-CN" sz="4000" b="1" dirty="0">
                <a:solidFill>
                  <a:srgbClr val="C00000"/>
                </a:solidFill>
                <a:effectLst>
                  <a:reflection blurRad="292100" stA="45000" endPos="19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 to Finance?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998442-DCDF-4622-933A-F9895919A1C1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CD598C52-6C0A-49C3-B31E-2FEF853BD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49" y="3835508"/>
            <a:ext cx="4973257" cy="27997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6D25-C705-4E91-BE60-8B9D27AF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43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6B60D1-BA87-43F5-9CD8-FD2A263E8F53}"/>
              </a:ext>
            </a:extLst>
          </p:cNvPr>
          <p:cNvSpPr txBox="1">
            <a:spLocks/>
          </p:cNvSpPr>
          <p:nvPr/>
        </p:nvSpPr>
        <p:spPr>
          <a:xfrm>
            <a:off x="1386846" y="4647276"/>
            <a:ext cx="4478079" cy="983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Just when I thought I was out…</a:t>
            </a:r>
          </a:p>
          <a:p>
            <a:pPr marL="0" indent="0">
              <a:buNone/>
            </a:pPr>
            <a:r>
              <a:rPr lang="en-CA" b="1" dirty="0"/>
              <a:t>They pull me back in [Pacino90]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318F6-0352-4E06-BFCE-BC6EAE28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426" y="1317571"/>
            <a:ext cx="8071938" cy="2421582"/>
          </a:xfrm>
          <a:prstGeom prst="rect">
            <a:avLst/>
          </a:prstGeom>
        </p:spPr>
      </p:pic>
      <p:pic>
        <p:nvPicPr>
          <p:cNvPr id="9" name="Graphic 8" descr="Duck outline">
            <a:extLst>
              <a:ext uri="{FF2B5EF4-FFF2-40B4-BE49-F238E27FC236}">
                <a16:creationId xmlns:a16="http://schemas.microsoft.com/office/drawing/2014/main" id="{171E5032-8433-498A-AD11-63432E0F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6595" y="441250"/>
            <a:ext cx="726835" cy="726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AC5F9-B3A1-4D2C-879F-630B047E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84" y="371754"/>
            <a:ext cx="10515600" cy="9835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Claire Le       : Try Com     </a:t>
            </a:r>
            <a:r>
              <a:rPr lang="en-US" sz="4000" b="1" dirty="0" err="1">
                <a:solidFill>
                  <a:srgbClr val="C00000"/>
                </a:solidFill>
              </a:rPr>
              <a:t>ters</a:t>
            </a:r>
            <a:r>
              <a:rPr lang="en-US" sz="4000" b="1" dirty="0">
                <a:solidFill>
                  <a:srgbClr val="C00000"/>
                </a:solidFill>
              </a:rPr>
              <a:t> at CMU</a:t>
            </a:r>
            <a:endParaRPr lang="en-US" sz="4000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C2C005E-901A-4FB5-9DB1-885714890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77" y="564954"/>
            <a:ext cx="501588" cy="5015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D63F319-4C30-4A6A-A35A-2F8BCE953FFE}"/>
              </a:ext>
            </a:extLst>
          </p:cNvPr>
          <p:cNvSpPr txBox="1">
            <a:spLocks/>
          </p:cNvSpPr>
          <p:nvPr/>
        </p:nvSpPr>
        <p:spPr>
          <a:xfrm>
            <a:off x="2674619" y="901956"/>
            <a:ext cx="4630329" cy="983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Me: </a:t>
            </a:r>
            <a:r>
              <a:rPr lang="en-US" sz="4000" b="1" dirty="0" err="1">
                <a:solidFill>
                  <a:srgbClr val="C00000"/>
                </a:solidFill>
              </a:rPr>
              <a:t>Aight</a:t>
            </a:r>
            <a:r>
              <a:rPr lang="en-US" sz="4000" b="1" dirty="0">
                <a:solidFill>
                  <a:srgbClr val="C00000"/>
                </a:solidFill>
              </a:rPr>
              <a:t> Bet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12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>
            <a:spLocks noGrp="1"/>
          </p:cNvSpPr>
          <p:nvPr>
            <p:ph type="title"/>
          </p:nvPr>
        </p:nvSpPr>
        <p:spPr>
          <a:xfrm>
            <a:off x="1910562" y="742237"/>
            <a:ext cx="9417853" cy="269535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10000"/>
              </a:lnSpc>
              <a:spcBef>
                <a:spcPts val="100"/>
              </a:spcBef>
              <a:defRPr sz="2800">
                <a:solidFill>
                  <a:srgbClr val="000000"/>
                </a:solidFill>
              </a:defRPr>
            </a:lvl1pPr>
          </a:lstStyle>
          <a:p>
            <a:pPr algn="l"/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SOAR: A Synthesis Approach for Data Science API Refactoring</a:t>
            </a:r>
            <a:b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 ICSE21</a:t>
            </a:r>
            <a:b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4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E733C-52D5-4BE9-9C9B-0E0E257D260E}"/>
              </a:ext>
            </a:extLst>
          </p:cNvPr>
          <p:cNvSpPr txBox="1"/>
          <p:nvPr/>
        </p:nvSpPr>
        <p:spPr>
          <a:xfrm>
            <a:off x="2410316" y="3109283"/>
            <a:ext cx="7957373" cy="13542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7" tIns="121917" rIns="121917" bIns="121917" numCol="1" spcCol="38100" rtlCol="0" anchor="t">
            <a:spAutoFit/>
          </a:bodyPr>
          <a:lstStyle/>
          <a:p>
            <a:pPr defTabSz="914377" hangingPunct="0"/>
            <a:r>
              <a:rPr lang="en-US" sz="2400" kern="0" dirty="0" err="1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Ansong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Ni*	 Daniel Ramos*	 </a:t>
            </a:r>
            <a:r>
              <a:rPr lang="en-US" sz="2400" b="1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Aidan Yang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	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Ines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Lynce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Times Roman"/>
                <a:cs typeface="Times Roman"/>
                <a:sym typeface="Times Roman"/>
              </a:rPr>
              <a:t> 	Vasc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o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sym typeface="Times Roman"/>
              </a:rPr>
              <a:t>Manquinho</a:t>
            </a:r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	</a:t>
            </a:r>
          </a:p>
          <a:p>
            <a:pPr defTabSz="914377" hangingPunct="0"/>
            <a:r>
              <a:rPr lang="en-US" sz="2400" kern="0" dirty="0">
                <a:solidFill>
                  <a:srgbClr val="000000"/>
                </a:solidFill>
                <a:latin typeface="Arial"/>
                <a:sym typeface="Times Roman"/>
              </a:rPr>
              <a:t>Ruben Martins	 Claire Le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sym typeface="Times Roman"/>
              </a:rPr>
              <a:t>Goues</a:t>
            </a:r>
            <a:endParaRPr lang="en-US" sz="2400" kern="0" dirty="0">
              <a:solidFill>
                <a:srgbClr val="000000"/>
              </a:solidFill>
              <a:latin typeface="Arial"/>
              <a:ea typeface="Times Roman"/>
              <a:cs typeface="Times Roman"/>
              <a:sym typeface="Times Roman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0993036-E816-4237-AA64-684F11C89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8" y="4692953"/>
            <a:ext cx="1534905" cy="1534905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504616C-F042-4317-A59A-FEEDAF6E48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06" y="4968129"/>
            <a:ext cx="2229151" cy="1259729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124D2776-6F41-4425-89B0-232133088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190538"/>
            <a:ext cx="2299705" cy="1011281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7B696E3-8E94-48C9-AFFC-FFED9C81C0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20" y="4463494"/>
            <a:ext cx="1652269" cy="16522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92EBEA-5ED8-4D98-AA05-8D0170744875}"/>
              </a:ext>
            </a:extLst>
          </p:cNvPr>
          <p:cNvSpPr txBox="1">
            <a:spLocks/>
          </p:cNvSpPr>
          <p:nvPr/>
        </p:nvSpPr>
        <p:spPr>
          <a:xfrm>
            <a:off x="1118083" y="1663287"/>
            <a:ext cx="4436898" cy="364023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377" rtl="0" latinLnBrk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3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l"/>
            <a:r>
              <a:rPr lang="en-US" sz="4000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  <a:br>
              <a:rPr lang="en-US" sz="4000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kern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astest I&amp;#39;m Not Leaving Gif">
            <a:extLst>
              <a:ext uri="{FF2B5EF4-FFF2-40B4-BE49-F238E27FC236}">
                <a16:creationId xmlns:a16="http://schemas.microsoft.com/office/drawing/2014/main" id="{8B249466-8802-468F-8535-E85BF883EF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19421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1350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66E6-8099-4665-9F5D-642F9DF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06" y="210854"/>
            <a:ext cx="4858779" cy="8769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VP: Try </a:t>
            </a:r>
            <a:r>
              <a:rPr lang="en-US" b="1" dirty="0" err="1">
                <a:solidFill>
                  <a:srgbClr val="C00000"/>
                </a:solidFill>
              </a:rPr>
              <a:t>Compooters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EBE4-3BA6-464C-B221-8D54871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903"/>
            <a:ext cx="4168806" cy="15179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Corporations strategize around quarterly earning reports.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A0DD-789B-48E9-96E8-FFC9762E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3CAD96-69EA-4961-B812-582AE1A83F70}"/>
              </a:ext>
            </a:extLst>
          </p:cNvPr>
          <p:cNvSpPr txBox="1">
            <a:spLocks/>
          </p:cNvSpPr>
          <p:nvPr/>
        </p:nvSpPr>
        <p:spPr>
          <a:xfrm>
            <a:off x="5916167" y="1690688"/>
            <a:ext cx="5903710" cy="151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black"/>
                </a:solidFill>
              </a:rPr>
              <a:t>Do software teams care about release documentation?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How do software developers write release documentation?</a:t>
            </a:r>
          </a:p>
          <a:p>
            <a:pPr marL="457200" lvl="1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F0E5-1009-4A31-A8B2-3149E48B83D3}"/>
              </a:ext>
            </a:extLst>
          </p:cNvPr>
          <p:cNvSpPr txBox="1"/>
          <p:nvPr/>
        </p:nvSpPr>
        <p:spPr>
          <a:xfrm>
            <a:off x="891332" y="3200079"/>
            <a:ext cx="4346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Investors use earning reports to predict, analyze, and justify investment decisions.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C80C-A987-4FE3-AF37-36334B8A2156}"/>
              </a:ext>
            </a:extLst>
          </p:cNvPr>
          <p:cNvSpPr txBox="1"/>
          <p:nvPr/>
        </p:nvSpPr>
        <p:spPr>
          <a:xfrm>
            <a:off x="891332" y="4889608"/>
            <a:ext cx="4563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Bankers and accountants audit clients’ financial health through tracing financial documents with SEC regulations.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A353-93D8-4603-B2E9-7C39F7442D90}"/>
              </a:ext>
            </a:extLst>
          </p:cNvPr>
          <p:cNvSpPr txBox="1"/>
          <p:nvPr/>
        </p:nvSpPr>
        <p:spPr>
          <a:xfrm>
            <a:off x="5916167" y="3138179"/>
            <a:ext cx="55796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release note writing style correspond with any software characteristics?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these characteristics affect user decisions?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8B9A-DBA4-4C06-8CE4-8225A65821F9}"/>
              </a:ext>
            </a:extLst>
          </p:cNvPr>
          <p:cNvSpPr txBox="1"/>
          <p:nvPr/>
        </p:nvSpPr>
        <p:spPr>
          <a:xfrm>
            <a:off x="5916167" y="4794837"/>
            <a:ext cx="557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  <a:defRPr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software documentation and source code be traced automatically?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43C039-8577-41EA-900E-5C74A8B3E0B9}"/>
              </a:ext>
            </a:extLst>
          </p:cNvPr>
          <p:cNvSpPr txBox="1">
            <a:spLocks/>
          </p:cNvSpPr>
          <p:nvPr/>
        </p:nvSpPr>
        <p:spPr>
          <a:xfrm>
            <a:off x="4257582" y="39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9125CE-9ED9-4D9D-BF85-8FF161473C47}"/>
              </a:ext>
            </a:extLst>
          </p:cNvPr>
          <p:cNvSpPr txBox="1">
            <a:spLocks/>
          </p:cNvSpPr>
          <p:nvPr/>
        </p:nvSpPr>
        <p:spPr>
          <a:xfrm>
            <a:off x="1001829" y="307926"/>
            <a:ext cx="4235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Observations and Questions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15C9F-BA64-479B-8DAF-305BB13270D5}"/>
              </a:ext>
            </a:extLst>
          </p:cNvPr>
          <p:cNvSpPr txBox="1"/>
          <p:nvPr/>
        </p:nvSpPr>
        <p:spPr>
          <a:xfrm>
            <a:off x="6222606" y="862834"/>
            <a:ext cx="73875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Me: </a:t>
            </a:r>
            <a:r>
              <a:rPr lang="en-US" sz="40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Aight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7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1" grpId="0"/>
      <p:bldP spid="13" grpId="0"/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F242B-9D5F-4262-A78B-CD135956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238" y="805717"/>
            <a:ext cx="5098699" cy="2861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6023-9C77-406D-845F-4243C3B6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8AD78-2BB1-4F28-970F-B5A28099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058" y="0"/>
            <a:ext cx="1169580" cy="112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2AEA8-7745-4EED-8722-B18181F4F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06" t="2370"/>
          <a:stretch/>
        </p:blipFill>
        <p:spPr>
          <a:xfrm>
            <a:off x="7122695" y="914400"/>
            <a:ext cx="4014911" cy="2793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96FC6-710F-46D1-8AC1-5E0D08D29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785" y="3097805"/>
            <a:ext cx="5041112" cy="32585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7914E7-199C-44F8-A686-2BDA70C2DE19}"/>
              </a:ext>
            </a:extLst>
          </p:cNvPr>
          <p:cNvSpPr txBox="1"/>
          <p:nvPr/>
        </p:nvSpPr>
        <p:spPr>
          <a:xfrm>
            <a:off x="1319785" y="405607"/>
            <a:ext cx="3330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Documents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603C52-5194-4AD8-A70D-D59EE02FE5AD}"/>
              </a:ext>
            </a:extLst>
          </p:cNvPr>
          <p:cNvSpPr txBox="1"/>
          <p:nvPr/>
        </p:nvSpPr>
        <p:spPr>
          <a:xfrm>
            <a:off x="7243618" y="405607"/>
            <a:ext cx="294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Documents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FB9F08-EC9A-4796-AEC7-5A80C1B9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513" y="3778994"/>
            <a:ext cx="4397432" cy="239410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62FF9F-3191-4496-BBCA-7E5DEE6C40F2}"/>
              </a:ext>
            </a:extLst>
          </p:cNvPr>
          <p:cNvCxnSpPr>
            <a:cxnSpLocks/>
          </p:cNvCxnSpPr>
          <p:nvPr/>
        </p:nvCxnSpPr>
        <p:spPr>
          <a:xfrm>
            <a:off x="6400635" y="2236612"/>
            <a:ext cx="68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C2EF1B-8323-451D-9352-392BFFEFEBD1}"/>
              </a:ext>
            </a:extLst>
          </p:cNvPr>
          <p:cNvCxnSpPr>
            <a:cxnSpLocks/>
          </p:cNvCxnSpPr>
          <p:nvPr/>
        </p:nvCxnSpPr>
        <p:spPr>
          <a:xfrm flipV="1">
            <a:off x="6400635" y="4976047"/>
            <a:ext cx="682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120516-4444-48E6-ACF6-7135B7AF8B3A}"/>
              </a:ext>
            </a:extLst>
          </p:cNvPr>
          <p:cNvSpPr txBox="1"/>
          <p:nvPr/>
        </p:nvSpPr>
        <p:spPr>
          <a:xfrm>
            <a:off x="194757" y="980311"/>
            <a:ext cx="109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Earnings</a:t>
            </a:r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D8E574-3840-4B21-A927-CAB6510E3818}"/>
              </a:ext>
            </a:extLst>
          </p:cNvPr>
          <p:cNvSpPr txBox="1"/>
          <p:nvPr/>
        </p:nvSpPr>
        <p:spPr>
          <a:xfrm>
            <a:off x="205583" y="5264663"/>
            <a:ext cx="8634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IPO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forms </a:t>
            </a: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61F2A-3533-43BB-8DC4-900E967CC94B}"/>
              </a:ext>
            </a:extLst>
          </p:cNvPr>
          <p:cNvSpPr txBox="1"/>
          <p:nvPr/>
        </p:nvSpPr>
        <p:spPr>
          <a:xfrm>
            <a:off x="180170" y="4720270"/>
            <a:ext cx="10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IBanks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63AC41-592F-48BD-B91E-8574AF996DEB}"/>
              </a:ext>
            </a:extLst>
          </p:cNvPr>
          <p:cNvCxnSpPr>
            <a:cxnSpLocks/>
          </p:cNvCxnSpPr>
          <p:nvPr/>
        </p:nvCxnSpPr>
        <p:spPr>
          <a:xfrm>
            <a:off x="11813473" y="2553190"/>
            <a:ext cx="0" cy="1711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B217D3-96A4-4124-B241-4C222E797569}"/>
              </a:ext>
            </a:extLst>
          </p:cNvPr>
          <p:cNvSpPr txBox="1"/>
          <p:nvPr/>
        </p:nvSpPr>
        <p:spPr>
          <a:xfrm>
            <a:off x="11338020" y="3416458"/>
            <a:ext cx="1091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17AFE-999F-47CF-86DA-0EF7F966A12E}"/>
              </a:ext>
            </a:extLst>
          </p:cNvPr>
          <p:cNvSpPr txBox="1"/>
          <p:nvPr/>
        </p:nvSpPr>
        <p:spPr>
          <a:xfrm>
            <a:off x="80674" y="2334997"/>
            <a:ext cx="1539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Accountants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033EE5-432C-42D2-A3C8-C0C1F96D69FC}"/>
              </a:ext>
            </a:extLst>
          </p:cNvPr>
          <p:cNvCxnSpPr>
            <a:cxnSpLocks/>
          </p:cNvCxnSpPr>
          <p:nvPr/>
        </p:nvCxnSpPr>
        <p:spPr>
          <a:xfrm flipH="1">
            <a:off x="391287" y="2686207"/>
            <a:ext cx="637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9BFE45C-709A-4A9F-9F1F-D9415CFC104E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-169845" y="3237448"/>
            <a:ext cx="2040870" cy="9383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D179F7-91B0-4E5D-B9D3-371147E4358B}"/>
              </a:ext>
            </a:extLst>
          </p:cNvPr>
          <p:cNvCxnSpPr>
            <a:cxnSpLocks/>
          </p:cNvCxnSpPr>
          <p:nvPr/>
        </p:nvCxnSpPr>
        <p:spPr>
          <a:xfrm>
            <a:off x="11340945" y="2536640"/>
            <a:ext cx="4974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E1C090FB-CFF9-419E-B84F-60A77D4806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0" y="3513587"/>
            <a:ext cx="438776" cy="4387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035AA3-9572-4A0B-910E-47C560C1A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30" y="4027739"/>
            <a:ext cx="511547" cy="2677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AE97B5-D254-4A62-A904-7CAB0DDE2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07" y="4388842"/>
            <a:ext cx="859918" cy="2356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69909B-C7A4-4719-8577-B30450AB4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87" y="1803981"/>
            <a:ext cx="637190" cy="5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8E2E-A345-4851-B429-B24EC247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22" y="2720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Who Reads Release Notes Anyway?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9EEE-F650-4AB3-B847-028F7486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FA58B-0D8B-4567-BC55-8F256AC56D32}"/>
              </a:ext>
            </a:extLst>
          </p:cNvPr>
          <p:cNvSpPr txBox="1"/>
          <p:nvPr/>
        </p:nvSpPr>
        <p:spPr>
          <a:xfrm>
            <a:off x="1614515" y="5108629"/>
            <a:ext cx="9018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dirty="0"/>
              <a:t>When you publish release notes instead of saying the blanket bug fixes, maybe you should try to make a useful statement instead. </a:t>
            </a:r>
          </a:p>
          <a:p>
            <a:pPr marL="342900" indent="-342900" algn="l">
              <a:buAutoNum type="arabicPeriod"/>
            </a:pPr>
            <a:r>
              <a:rPr lang="en-US" dirty="0"/>
              <a:t>Setting up fingerprint login should have been announced in the release</a:t>
            </a:r>
          </a:p>
          <a:p>
            <a:pPr algn="l"/>
            <a:r>
              <a:rPr lang="en-US" dirty="0"/>
              <a:t>     notes not hidden in the options!"</a:t>
            </a:r>
          </a:p>
          <a:p>
            <a:pPr algn="l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649CB-2C29-4E26-9BE0-281678B5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83" y="3108296"/>
            <a:ext cx="10116962" cy="1962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9EDE69-49A5-49E8-93E1-F360E33D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83" y="1312338"/>
            <a:ext cx="5837317" cy="2116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76EB0-BA6B-43EE-9147-2C994E8FDEDF}"/>
              </a:ext>
            </a:extLst>
          </p:cNvPr>
          <p:cNvSpPr txBox="1"/>
          <p:nvPr/>
        </p:nvSpPr>
        <p:spPr>
          <a:xfrm>
            <a:off x="362799" y="5354255"/>
            <a:ext cx="1091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User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3EE31-115A-46DB-B0F5-7DC19A573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81360"/>
            <a:ext cx="4251082" cy="26652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730486" y="2042550"/>
            <a:ext cx="348723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years of experience of the surveyed developers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783645" y="2042550"/>
            <a:ext cx="3884356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The distribution of the job roles of the surveyed developers.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FFD8AB-2B53-4F17-A2E2-D940BA28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52" y="3429000"/>
            <a:ext cx="3996169" cy="2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23C2-A285-4DDF-AD50-1BEA52E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98442-DCDF-4622-933A-F9895919A1C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9E6E41-F815-4343-9D29-B795352F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84" y="330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We Surveyed 102 Developers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CB5F30-4491-443C-84FA-0FF7BFF94191}"/>
              </a:ext>
            </a:extLst>
          </p:cNvPr>
          <p:cNvSpPr txBox="1">
            <a:spLocks/>
          </p:cNvSpPr>
          <p:nvPr/>
        </p:nvSpPr>
        <p:spPr>
          <a:xfrm>
            <a:off x="1357478" y="2115673"/>
            <a:ext cx="430264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frequency of release note update.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2E543-4D01-4B67-BBDC-4D1FA4A0E38A}"/>
              </a:ext>
            </a:extLst>
          </p:cNvPr>
          <p:cNvSpPr txBox="1">
            <a:spLocks/>
          </p:cNvSpPr>
          <p:nvPr/>
        </p:nvSpPr>
        <p:spPr>
          <a:xfrm>
            <a:off x="6982827" y="2117548"/>
            <a:ext cx="2728952" cy="1530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u="none" strike="noStrike" baseline="0" dirty="0"/>
              <a:t>Developers' answers for release note uses.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653DCC-4F8F-407E-8B3E-DD380847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78" y="3190198"/>
            <a:ext cx="3851696" cy="2817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E2E28-7533-4E51-ACC5-F7481B7E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88" y="3409936"/>
            <a:ext cx="5615101" cy="25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00587B"/>
      </a:lt1>
      <a:dk2>
        <a:srgbClr val="A7A7A7"/>
      </a:dk2>
      <a:lt2>
        <a:srgbClr val="535353"/>
      </a:lt2>
      <a:accent1>
        <a:srgbClr val="9FC418"/>
      </a:accent1>
      <a:accent2>
        <a:srgbClr val="00587B"/>
      </a:accent2>
      <a:accent3>
        <a:srgbClr val="758C95"/>
      </a:accent3>
      <a:accent4>
        <a:srgbClr val="707070"/>
      </a:accent4>
      <a:accent5>
        <a:srgbClr val="008797"/>
      </a:accent5>
      <a:accent6>
        <a:srgbClr val="3A7FB7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Arial"/>
        <a:cs typeface="Arial"/>
      </a:majorFont>
      <a:minorFont>
        <a:latin typeface="JetBrains Mono Regular"/>
        <a:ea typeface="JetBrains Mono Regular"/>
        <a:cs typeface="JetBrains Mono Regular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Roman"/>
            <a:ea typeface="Times Roman"/>
            <a:cs typeface="Times Roman"/>
            <a:sym typeface="Times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1604</Words>
  <Application>Microsoft Office PowerPoint</Application>
  <PresentationFormat>Widescreen</PresentationFormat>
  <Paragraphs>318</Paragraphs>
  <Slides>45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等线</vt:lpstr>
      <vt:lpstr>等线 Light</vt:lpstr>
      <vt:lpstr>Arial</vt:lpstr>
      <vt:lpstr>Bookman Old Style</vt:lpstr>
      <vt:lpstr>Calibri</vt:lpstr>
      <vt:lpstr>Times Roman</vt:lpstr>
      <vt:lpstr>Office Theme</vt:lpstr>
      <vt:lpstr>Blank Presentation</vt:lpstr>
      <vt:lpstr>Augmenting The Readability and  Traceability of Software Documentation</vt:lpstr>
      <vt:lpstr>IPO: Initial Public Offering</vt:lpstr>
      <vt:lpstr>Role of the investment bank for client IPO</vt:lpstr>
      <vt:lpstr>My Role</vt:lpstr>
      <vt:lpstr>VP: Try Compooters</vt:lpstr>
      <vt:lpstr>PowerPoint Presentation</vt:lpstr>
      <vt:lpstr>Who Reads Release Notes Anyway?</vt:lpstr>
      <vt:lpstr>We Surveyed 102 Developers</vt:lpstr>
      <vt:lpstr>We Surveyed 102 Developers</vt:lpstr>
      <vt:lpstr>We collected data of the studied 2,232 apps over the period of three years: from April 2016 to April 2019.  We collect 69,851 releases, 67,697,919 user reviews and 2,902,944 developer responses.</vt:lpstr>
      <vt:lpstr>We Observe 6 Release Note Patterns</vt:lpstr>
      <vt:lpstr>We Observe 6 Release Note Patterns</vt:lpstr>
      <vt:lpstr>PowerPoint Presentation</vt:lpstr>
      <vt:lpstr>VP: Try Compooters Me: Aight bet</vt:lpstr>
      <vt:lpstr>PowerPoint Presentation</vt:lpstr>
      <vt:lpstr>Can Requirements Tracing be Automated?</vt:lpstr>
      <vt:lpstr>Behavior Driven Development (BDD) is a New Style of Testing Strategy Based on Test Driven Development</vt:lpstr>
      <vt:lpstr>Example .Feature File</vt:lpstr>
      <vt:lpstr>Example Step Definition File</vt:lpstr>
      <vt:lpstr>Step Definition File Linkage to Source Code</vt:lpstr>
      <vt:lpstr>Out-of-sync co-change</vt:lpstr>
      <vt:lpstr>Motivation</vt:lpstr>
      <vt:lpstr>Motivation</vt:lpstr>
      <vt:lpstr>We Selected 133 BDD Projects for Analysis</vt:lpstr>
      <vt:lpstr>Research Questions</vt:lpstr>
      <vt:lpstr>PowerPoint Presentation</vt:lpstr>
      <vt:lpstr>Our Analysis Obtained Over 60,000 Links Within 133 BDD Projects</vt:lpstr>
      <vt:lpstr>Manual Analysis to Check the Accuracy of Our Approach</vt:lpstr>
      <vt:lpstr>Analysis of Links in the Sample</vt:lpstr>
      <vt:lpstr>Episode 2: The RQs Strike Back</vt:lpstr>
      <vt:lpstr>19 Characteristics for Prediction</vt:lpstr>
      <vt:lpstr>We Approach Our Question as a Binary Classification Problem</vt:lpstr>
      <vt:lpstr>Our Top Performing Model Has 0.76 AUC </vt:lpstr>
      <vt:lpstr>Episode 3: Return of the RQs</vt:lpstr>
      <vt:lpstr>Obtain an AUC Value after Eliminating an Attribute</vt:lpstr>
      <vt:lpstr>Test Files and All Other Files Changes Are the Strongest Predictors</vt:lpstr>
      <vt:lpstr>Co-changes Can Be Detected and Predicted!</vt:lpstr>
      <vt:lpstr>Modify .Feature Files to Maximize BDD Advantages When…</vt:lpstr>
      <vt:lpstr>PowerPoint Presentation</vt:lpstr>
      <vt:lpstr>Predicting Co-Changes between Functionality Specifications and Source Code in Behavior Driven Development  @ MSR19</vt:lpstr>
      <vt:lpstr>VP: Try Compooters Me: Aight bet</vt:lpstr>
      <vt:lpstr> Parents: Back to Finance?</vt:lpstr>
      <vt:lpstr>Claire Le       : Try Com     ters at CMU</vt:lpstr>
      <vt:lpstr>SOAR: A Synthesis Approach for Data Science API Refactoring @ ICSE21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Co-Changes between Functionality Specifications and Source Code in Behavior Driven Development</dc:title>
  <dc:creator>Aidan Yang</dc:creator>
  <cp:lastModifiedBy>Aidan Yang</cp:lastModifiedBy>
  <cp:revision>335</cp:revision>
  <dcterms:created xsi:type="dcterms:W3CDTF">2019-05-13T05:47:09Z</dcterms:created>
  <dcterms:modified xsi:type="dcterms:W3CDTF">2021-11-03T19:56:05Z</dcterms:modified>
</cp:coreProperties>
</file>